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31"/>
  </p:notesMasterIdLst>
  <p:handoutMasterIdLst>
    <p:handoutMasterId r:id="rId32"/>
  </p:handoutMasterIdLst>
  <p:sldIdLst>
    <p:sldId id="257" r:id="rId2"/>
    <p:sldId id="296" r:id="rId3"/>
    <p:sldId id="260" r:id="rId4"/>
    <p:sldId id="261" r:id="rId5"/>
    <p:sldId id="263" r:id="rId6"/>
    <p:sldId id="264" r:id="rId7"/>
    <p:sldId id="294" r:id="rId8"/>
    <p:sldId id="293" r:id="rId9"/>
    <p:sldId id="297" r:id="rId10"/>
    <p:sldId id="267" r:id="rId11"/>
    <p:sldId id="269" r:id="rId12"/>
    <p:sldId id="271" r:id="rId13"/>
    <p:sldId id="323" r:id="rId14"/>
    <p:sldId id="324" r:id="rId15"/>
    <p:sldId id="325" r:id="rId16"/>
    <p:sldId id="326" r:id="rId17"/>
    <p:sldId id="308" r:id="rId18"/>
    <p:sldId id="310" r:id="rId19"/>
    <p:sldId id="311" r:id="rId20"/>
    <p:sldId id="312" r:id="rId21"/>
    <p:sldId id="315" r:id="rId22"/>
    <p:sldId id="316" r:id="rId23"/>
    <p:sldId id="317" r:id="rId24"/>
    <p:sldId id="318" r:id="rId25"/>
    <p:sldId id="319" r:id="rId26"/>
    <p:sldId id="320" r:id="rId27"/>
    <p:sldId id="321" r:id="rId28"/>
    <p:sldId id="322" r:id="rId29"/>
    <p:sldId id="314" r:id="rId30"/>
  </p:sldIdLst>
  <p:sldSz cx="9144000" cy="6858000" type="screen4x3"/>
  <p:notesSz cx="6761163" cy="9931400"/>
  <p:defaultTextStyle>
    <a:defPPr>
      <a:defRPr lang="bg-BG"/>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99CCFF"/>
    <a:srgbClr val="99FFCC"/>
    <a:srgbClr val="CCFFCC"/>
    <a:srgbClr val="FFFFCC"/>
    <a:srgbClr val="FF0000"/>
    <a:srgbClr val="FFFF66"/>
    <a:srgbClr val="2836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7" autoAdjust="0"/>
    <p:restoredTop sz="77497" autoAdjust="0"/>
  </p:normalViewPr>
  <p:slideViewPr>
    <p:cSldViewPr>
      <p:cViewPr varScale="1">
        <p:scale>
          <a:sx n="31" d="100"/>
          <a:sy n="31" d="100"/>
        </p:scale>
        <p:origin x="164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711D8D9-96AD-4CCE-8EB6-869504389D3C}"/>
              </a:ext>
            </a:extLst>
          </p:cNvPr>
          <p:cNvSpPr>
            <a:spLocks noGrp="1" noChangeArrowheads="1"/>
          </p:cNvSpPr>
          <p:nvPr>
            <p:ph type="hdr" sz="quarter"/>
          </p:nvPr>
        </p:nvSpPr>
        <p:spPr bwMode="auto">
          <a:xfrm>
            <a:off x="0" y="0"/>
            <a:ext cx="29305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panose="020B0604020202020204" pitchFamily="34" charset="0"/>
              </a:defRPr>
            </a:lvl1pPr>
          </a:lstStyle>
          <a:p>
            <a:pPr>
              <a:defRPr/>
            </a:pPr>
            <a:endParaRPr lang="bg-BG" altLang="bg-BG"/>
          </a:p>
        </p:txBody>
      </p:sp>
      <p:sp>
        <p:nvSpPr>
          <p:cNvPr id="136195" name="Rectangle 3">
            <a:extLst>
              <a:ext uri="{FF2B5EF4-FFF2-40B4-BE49-F238E27FC236}">
                <a16:creationId xmlns:a16="http://schemas.microsoft.com/office/drawing/2014/main" id="{4DC231FE-E7A9-4D5B-89C6-7FBFE31B699B}"/>
              </a:ext>
            </a:extLst>
          </p:cNvPr>
          <p:cNvSpPr>
            <a:spLocks noGrp="1" noChangeArrowheads="1"/>
          </p:cNvSpPr>
          <p:nvPr>
            <p:ph type="dt" sz="quarter" idx="1"/>
          </p:nvPr>
        </p:nvSpPr>
        <p:spPr bwMode="auto">
          <a:xfrm>
            <a:off x="3829050" y="0"/>
            <a:ext cx="29305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panose="020B0604020202020204" pitchFamily="34" charset="0"/>
              </a:defRPr>
            </a:lvl1pPr>
          </a:lstStyle>
          <a:p>
            <a:pPr>
              <a:defRPr/>
            </a:pPr>
            <a:endParaRPr lang="bg-BG" altLang="bg-BG"/>
          </a:p>
        </p:txBody>
      </p:sp>
      <p:sp>
        <p:nvSpPr>
          <p:cNvPr id="136196" name="Rectangle 4">
            <a:extLst>
              <a:ext uri="{FF2B5EF4-FFF2-40B4-BE49-F238E27FC236}">
                <a16:creationId xmlns:a16="http://schemas.microsoft.com/office/drawing/2014/main" id="{D1D6F973-178E-48CC-8B5B-12FF84998E2F}"/>
              </a:ext>
            </a:extLst>
          </p:cNvPr>
          <p:cNvSpPr>
            <a:spLocks noGrp="1" noChangeArrowheads="1"/>
          </p:cNvSpPr>
          <p:nvPr>
            <p:ph type="ftr" sz="quarter" idx="2"/>
          </p:nvPr>
        </p:nvSpPr>
        <p:spPr bwMode="auto">
          <a:xfrm>
            <a:off x="0" y="9432925"/>
            <a:ext cx="29305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panose="020B0604020202020204" pitchFamily="34" charset="0"/>
              </a:defRPr>
            </a:lvl1pPr>
          </a:lstStyle>
          <a:p>
            <a:pPr>
              <a:defRPr/>
            </a:pPr>
            <a:endParaRPr lang="bg-BG" altLang="bg-BG"/>
          </a:p>
        </p:txBody>
      </p:sp>
      <p:sp>
        <p:nvSpPr>
          <p:cNvPr id="136197" name="Rectangle 5">
            <a:extLst>
              <a:ext uri="{FF2B5EF4-FFF2-40B4-BE49-F238E27FC236}">
                <a16:creationId xmlns:a16="http://schemas.microsoft.com/office/drawing/2014/main" id="{0A74BED7-A0C5-4198-9AE5-E0EF1A52F492}"/>
              </a:ext>
            </a:extLst>
          </p:cNvPr>
          <p:cNvSpPr>
            <a:spLocks noGrp="1" noChangeArrowheads="1"/>
          </p:cNvSpPr>
          <p:nvPr>
            <p:ph type="sldNum" sz="quarter" idx="3"/>
          </p:nvPr>
        </p:nvSpPr>
        <p:spPr bwMode="auto">
          <a:xfrm>
            <a:off x="3829050" y="9432925"/>
            <a:ext cx="29305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765AFF3-208A-4918-AC02-74058688CB5E}" type="slidenum">
              <a:rPr lang="bg-BG" altLang="bg-BG"/>
              <a:pPr/>
              <a:t>‹#›</a:t>
            </a:fld>
            <a:endParaRPr lang="bg-BG" altLang="bg-BG"/>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636C6AF-A2BA-40AD-813C-24ECF1D69D65}"/>
              </a:ext>
            </a:extLst>
          </p:cNvPr>
          <p:cNvSpPr>
            <a:spLocks noGrp="1" noChangeArrowheads="1"/>
          </p:cNvSpPr>
          <p:nvPr>
            <p:ph type="hdr" sz="quarter"/>
          </p:nvPr>
        </p:nvSpPr>
        <p:spPr bwMode="auto">
          <a:xfrm>
            <a:off x="0" y="0"/>
            <a:ext cx="29305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5" tIns="46553" rIns="93105" bIns="46553" numCol="1" anchor="t" anchorCtr="0" compatLnSpc="1">
            <a:prstTxWarp prst="textNoShape">
              <a:avLst/>
            </a:prstTxWarp>
          </a:bodyPr>
          <a:lstStyle>
            <a:lvl1pPr defTabSz="931863" eaLnBrk="1" hangingPunct="1">
              <a:defRPr sz="1200" smtClean="0">
                <a:latin typeface="Arial" panose="020B0604020202020204" pitchFamily="34" charset="0"/>
              </a:defRPr>
            </a:lvl1pPr>
          </a:lstStyle>
          <a:p>
            <a:pPr>
              <a:defRPr/>
            </a:pPr>
            <a:endParaRPr lang="bg-BG" altLang="bg-BG"/>
          </a:p>
        </p:txBody>
      </p:sp>
      <p:sp>
        <p:nvSpPr>
          <p:cNvPr id="48131" name="Rectangle 3">
            <a:extLst>
              <a:ext uri="{FF2B5EF4-FFF2-40B4-BE49-F238E27FC236}">
                <a16:creationId xmlns:a16="http://schemas.microsoft.com/office/drawing/2014/main" id="{9784E616-7CA7-497D-8C77-684A0C6CFB6D}"/>
              </a:ext>
            </a:extLst>
          </p:cNvPr>
          <p:cNvSpPr>
            <a:spLocks noGrp="1" noChangeArrowheads="1"/>
          </p:cNvSpPr>
          <p:nvPr>
            <p:ph type="dt" idx="1"/>
          </p:nvPr>
        </p:nvSpPr>
        <p:spPr bwMode="auto">
          <a:xfrm>
            <a:off x="3829050" y="0"/>
            <a:ext cx="29305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5" tIns="46553" rIns="93105" bIns="46553" numCol="1" anchor="t" anchorCtr="0" compatLnSpc="1">
            <a:prstTxWarp prst="textNoShape">
              <a:avLst/>
            </a:prstTxWarp>
          </a:bodyPr>
          <a:lstStyle>
            <a:lvl1pPr algn="r" defTabSz="931863" eaLnBrk="1" hangingPunct="1">
              <a:defRPr sz="1200" smtClean="0">
                <a:latin typeface="Arial" panose="020B0604020202020204" pitchFamily="34" charset="0"/>
              </a:defRPr>
            </a:lvl1pPr>
          </a:lstStyle>
          <a:p>
            <a:pPr>
              <a:defRPr/>
            </a:pPr>
            <a:endParaRPr lang="bg-BG" altLang="bg-BG"/>
          </a:p>
        </p:txBody>
      </p:sp>
      <p:sp>
        <p:nvSpPr>
          <p:cNvPr id="2052" name="Rectangle 4">
            <a:extLst>
              <a:ext uri="{FF2B5EF4-FFF2-40B4-BE49-F238E27FC236}">
                <a16:creationId xmlns:a16="http://schemas.microsoft.com/office/drawing/2014/main" id="{A05C00B9-C5F4-4BF8-814B-71EAEDA508C2}"/>
              </a:ext>
            </a:extLst>
          </p:cNvPr>
          <p:cNvSpPr>
            <a:spLocks noRot="1" noChangeArrowheads="1" noTextEdit="1"/>
          </p:cNvSpPr>
          <p:nvPr>
            <p:ph type="sldImg" idx="2"/>
          </p:nvPr>
        </p:nvSpPr>
        <p:spPr bwMode="auto">
          <a:xfrm>
            <a:off x="895350" y="744538"/>
            <a:ext cx="4970463" cy="3727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8133" name="Rectangle 5">
            <a:extLst>
              <a:ext uri="{FF2B5EF4-FFF2-40B4-BE49-F238E27FC236}">
                <a16:creationId xmlns:a16="http://schemas.microsoft.com/office/drawing/2014/main" id="{BCB3892D-24CC-4390-9206-D4D89ED401CC}"/>
              </a:ext>
            </a:extLst>
          </p:cNvPr>
          <p:cNvSpPr>
            <a:spLocks noGrp="1" noChangeArrowheads="1"/>
          </p:cNvSpPr>
          <p:nvPr>
            <p:ph type="body" sz="quarter" idx="3"/>
          </p:nvPr>
        </p:nvSpPr>
        <p:spPr bwMode="auto">
          <a:xfrm>
            <a:off x="676275" y="4718050"/>
            <a:ext cx="5408613" cy="446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5" tIns="46553" rIns="93105" bIns="46553" numCol="1" anchor="t" anchorCtr="0" compatLnSpc="1">
            <a:prstTxWarp prst="textNoShape">
              <a:avLst/>
            </a:prstTxWarp>
          </a:bodyPr>
          <a:lstStyle/>
          <a:p>
            <a:pPr lvl="0"/>
            <a:r>
              <a:rPr lang="bg-BG" altLang="bg-BG" noProof="0"/>
              <a:t>Click to edit Master text styles</a:t>
            </a:r>
          </a:p>
          <a:p>
            <a:pPr lvl="1"/>
            <a:r>
              <a:rPr lang="bg-BG" altLang="bg-BG" noProof="0"/>
              <a:t>Second level</a:t>
            </a:r>
          </a:p>
          <a:p>
            <a:pPr lvl="2"/>
            <a:r>
              <a:rPr lang="bg-BG" altLang="bg-BG" noProof="0"/>
              <a:t>Third level</a:t>
            </a:r>
          </a:p>
          <a:p>
            <a:pPr lvl="3"/>
            <a:r>
              <a:rPr lang="bg-BG" altLang="bg-BG" noProof="0"/>
              <a:t>Fourth level</a:t>
            </a:r>
          </a:p>
          <a:p>
            <a:pPr lvl="4"/>
            <a:r>
              <a:rPr lang="bg-BG" altLang="bg-BG" noProof="0"/>
              <a:t>Fifth level</a:t>
            </a:r>
          </a:p>
        </p:txBody>
      </p:sp>
      <p:sp>
        <p:nvSpPr>
          <p:cNvPr id="48134" name="Rectangle 6">
            <a:extLst>
              <a:ext uri="{FF2B5EF4-FFF2-40B4-BE49-F238E27FC236}">
                <a16:creationId xmlns:a16="http://schemas.microsoft.com/office/drawing/2014/main" id="{AD68420F-B39A-4ECB-B66B-592EB21A54A8}"/>
              </a:ext>
            </a:extLst>
          </p:cNvPr>
          <p:cNvSpPr>
            <a:spLocks noGrp="1" noChangeArrowheads="1"/>
          </p:cNvSpPr>
          <p:nvPr>
            <p:ph type="ftr" sz="quarter" idx="4"/>
          </p:nvPr>
        </p:nvSpPr>
        <p:spPr bwMode="auto">
          <a:xfrm>
            <a:off x="0" y="9432925"/>
            <a:ext cx="29305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5" tIns="46553" rIns="93105" bIns="46553" numCol="1" anchor="b" anchorCtr="0" compatLnSpc="1">
            <a:prstTxWarp prst="textNoShape">
              <a:avLst/>
            </a:prstTxWarp>
          </a:bodyPr>
          <a:lstStyle>
            <a:lvl1pPr defTabSz="931863" eaLnBrk="1" hangingPunct="1">
              <a:defRPr sz="1200" smtClean="0">
                <a:latin typeface="Arial" panose="020B0604020202020204" pitchFamily="34" charset="0"/>
              </a:defRPr>
            </a:lvl1pPr>
          </a:lstStyle>
          <a:p>
            <a:pPr>
              <a:defRPr/>
            </a:pPr>
            <a:endParaRPr lang="bg-BG" altLang="bg-BG"/>
          </a:p>
        </p:txBody>
      </p:sp>
      <p:sp>
        <p:nvSpPr>
          <p:cNvPr id="48135" name="Rectangle 7">
            <a:extLst>
              <a:ext uri="{FF2B5EF4-FFF2-40B4-BE49-F238E27FC236}">
                <a16:creationId xmlns:a16="http://schemas.microsoft.com/office/drawing/2014/main" id="{985F9F47-D86E-49CC-A959-B35FD8AAF988}"/>
              </a:ext>
            </a:extLst>
          </p:cNvPr>
          <p:cNvSpPr>
            <a:spLocks noGrp="1" noChangeArrowheads="1"/>
          </p:cNvSpPr>
          <p:nvPr>
            <p:ph type="sldNum" sz="quarter" idx="5"/>
          </p:nvPr>
        </p:nvSpPr>
        <p:spPr bwMode="auto">
          <a:xfrm>
            <a:off x="3829050" y="9432925"/>
            <a:ext cx="2930525"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5" tIns="46553" rIns="93105" bIns="46553" numCol="1" anchor="b" anchorCtr="0" compatLnSpc="1">
            <a:prstTxWarp prst="textNoShape">
              <a:avLst/>
            </a:prstTxWarp>
          </a:bodyPr>
          <a:lstStyle>
            <a:lvl1pPr algn="r" defTabSz="931863" eaLnBrk="1" hangingPunct="1">
              <a:defRPr sz="1200">
                <a:latin typeface="Arial" panose="020B0604020202020204" pitchFamily="34" charset="0"/>
              </a:defRPr>
            </a:lvl1pPr>
          </a:lstStyle>
          <a:p>
            <a:fld id="{D5A195E7-6C27-4EA7-AE80-879B4445239A}" type="slidenum">
              <a:rPr lang="bg-BG" altLang="bg-BG"/>
              <a:pPr/>
              <a:t>‹#›</a:t>
            </a:fld>
            <a:endParaRPr lang="bg-BG" altLang="bg-BG"/>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mod.b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B7E6F104-9EC3-489C-BFF7-49891935F90A}"/>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03061A8B-3CE0-4D58-BEAA-E7564ABBFF17}" type="slidenum">
              <a:rPr lang="bg-BG" altLang="bg-BG">
                <a:latin typeface="Arial" panose="020B0604020202020204" pitchFamily="34" charset="0"/>
              </a:rPr>
              <a:pPr/>
              <a:t>1</a:t>
            </a:fld>
            <a:endParaRPr lang="bg-BG" altLang="bg-BG">
              <a:latin typeface="Arial" panose="020B0604020202020204" pitchFamily="34" charset="0"/>
            </a:endParaRPr>
          </a:p>
        </p:txBody>
      </p:sp>
      <p:sp>
        <p:nvSpPr>
          <p:cNvPr id="5123" name="Rectangle 2">
            <a:extLst>
              <a:ext uri="{FF2B5EF4-FFF2-40B4-BE49-F238E27FC236}">
                <a16:creationId xmlns:a16="http://schemas.microsoft.com/office/drawing/2014/main" id="{27E37960-E073-4479-B1C4-3E5B772E52FE}"/>
              </a:ext>
            </a:extLst>
          </p:cNvPr>
          <p:cNvSpPr>
            <a:spLocks noRot="1" noChangeArrowheads="1" noTextEdit="1"/>
          </p:cNvSpPr>
          <p:nvPr>
            <p:ph type="sldImg"/>
          </p:nvPr>
        </p:nvSpPr>
        <p:spPr>
          <a:ln/>
        </p:spPr>
      </p:sp>
      <p:sp>
        <p:nvSpPr>
          <p:cNvPr id="5124" name="Rectangle 3">
            <a:extLst>
              <a:ext uri="{FF2B5EF4-FFF2-40B4-BE49-F238E27FC236}">
                <a16:creationId xmlns:a16="http://schemas.microsoft.com/office/drawing/2014/main" id="{96E601D4-4227-499A-BFF9-233CBDBA7D55}"/>
              </a:ext>
            </a:extLst>
          </p:cNvPr>
          <p:cNvSpPr>
            <a:spLocks noGrp="1" noChangeArrowheads="1"/>
          </p:cNvSpPr>
          <p:nvPr>
            <p:ph type="body" idx="1"/>
          </p:nvPr>
        </p:nvSpPr>
        <p:spPr>
          <a:noFill/>
        </p:spPr>
        <p:txBody>
          <a:bodyPr/>
          <a:lstStyle/>
          <a:p>
            <a:pPr algn="just" eaLnBrk="1" hangingPunct="1"/>
            <a:r>
              <a:rPr lang="bg-BG" altLang="bg-BG" sz="1400"/>
              <a:t>Уважаеми ученици,</a:t>
            </a:r>
          </a:p>
          <a:p>
            <a:pPr algn="just" eaLnBrk="1" hangingPunct="1"/>
            <a:r>
              <a:rPr lang="bg-BG" altLang="bg-BG" sz="1400"/>
              <a:t>Темата на моята презентация е “П</a:t>
            </a:r>
            <a:r>
              <a:rPr lang="bg-BG" altLang="bg-BG">
                <a:solidFill>
                  <a:schemeClr val="bg1"/>
                </a:solidFill>
              </a:rPr>
              <a:t>риемане на военна служба и на служба в резерва на въоръжените сили на Република България”.</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A19AE84-31D1-4615-82F3-404FDBCC54FC}"/>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C2804705-0062-4CB4-81E0-0D0C41DC5A68}" type="slidenum">
              <a:rPr lang="bg-BG" altLang="bg-BG">
                <a:latin typeface="Arial" panose="020B0604020202020204" pitchFamily="34" charset="0"/>
              </a:rPr>
              <a:pPr/>
              <a:t>10</a:t>
            </a:fld>
            <a:endParaRPr lang="bg-BG" altLang="bg-BG">
              <a:latin typeface="Arial" panose="020B0604020202020204" pitchFamily="34" charset="0"/>
            </a:endParaRPr>
          </a:p>
        </p:txBody>
      </p:sp>
      <p:sp>
        <p:nvSpPr>
          <p:cNvPr id="23555" name="Rectangle 2">
            <a:extLst>
              <a:ext uri="{FF2B5EF4-FFF2-40B4-BE49-F238E27FC236}">
                <a16:creationId xmlns:a16="http://schemas.microsoft.com/office/drawing/2014/main" id="{57E910B1-8D76-440F-B78C-D82E28D57C26}"/>
              </a:ext>
            </a:extLst>
          </p:cNvPr>
          <p:cNvSpPr>
            <a:spLocks noRot="1" noChangeArrowheads="1" noTextEdit="1"/>
          </p:cNvSpPr>
          <p:nvPr>
            <p:ph type="sldImg"/>
          </p:nvPr>
        </p:nvSpPr>
        <p:spPr>
          <a:ln/>
        </p:spPr>
      </p:sp>
      <p:sp>
        <p:nvSpPr>
          <p:cNvPr id="23556" name="Rectangle 3">
            <a:extLst>
              <a:ext uri="{FF2B5EF4-FFF2-40B4-BE49-F238E27FC236}">
                <a16:creationId xmlns:a16="http://schemas.microsoft.com/office/drawing/2014/main" id="{01504001-59BC-4D8A-88EA-1EE28D60FDD9}"/>
              </a:ext>
            </a:extLst>
          </p:cNvPr>
          <p:cNvSpPr>
            <a:spLocks noGrp="1" noChangeArrowheads="1"/>
          </p:cNvSpPr>
          <p:nvPr>
            <p:ph type="body" idx="1"/>
          </p:nvPr>
        </p:nvSpPr>
        <p:spPr>
          <a:noFill/>
        </p:spPr>
        <p:txBody>
          <a:bodyPr/>
          <a:lstStyle/>
          <a:p>
            <a:pPr algn="just" eaLnBrk="1" hangingPunct="1">
              <a:spcBef>
                <a:spcPct val="0"/>
              </a:spcBef>
            </a:pPr>
            <a:r>
              <a:rPr lang="bg-BG" altLang="bg-BG" b="1"/>
              <a:t>	Началната и специална военна подготовка се провежда във военните формирования и учебните центрове към командванията на видовете въоръжени сили.</a:t>
            </a:r>
            <a:endParaRPr lang="en-US" altLang="bg-BG" b="1"/>
          </a:p>
          <a:p>
            <a:pPr algn="just" eaLnBrk="1" hangingPunct="1"/>
            <a:r>
              <a:rPr lang="bg-BG" altLang="bg-BG" sz="1400"/>
              <a:t>Новоприетите  войници без военна подготовка се обучават в “Курс за придобиване на военна квалификация “войник” – </a:t>
            </a:r>
            <a:r>
              <a:rPr lang="en-US" altLang="bg-BG" sz="1400"/>
              <a:t>I</a:t>
            </a:r>
            <a:r>
              <a:rPr lang="bg-BG" altLang="bg-BG" sz="1400"/>
              <a:t> етап”, включващ: </a:t>
            </a:r>
          </a:p>
          <a:p>
            <a:pPr algn="just" eaLnBrk="1" hangingPunct="1">
              <a:buFontTx/>
              <a:buChar char="•"/>
            </a:pPr>
            <a:r>
              <a:rPr lang="bg-BG" altLang="bg-BG" sz="1400"/>
              <a:t>огнева подготовка,</a:t>
            </a:r>
          </a:p>
          <a:p>
            <a:pPr algn="just" eaLnBrk="1" hangingPunct="1">
              <a:buFontTx/>
              <a:buChar char="•"/>
            </a:pPr>
            <a:r>
              <a:rPr lang="bg-BG" altLang="bg-BG" sz="1400"/>
              <a:t>тактическа подготовка,</a:t>
            </a:r>
          </a:p>
          <a:p>
            <a:pPr algn="just" eaLnBrk="1" hangingPunct="1">
              <a:buFontTx/>
              <a:buChar char="-"/>
            </a:pPr>
            <a:r>
              <a:rPr lang="bg-BG" altLang="bg-BG" sz="1400"/>
              <a:t>строева подготовка, </a:t>
            </a:r>
          </a:p>
          <a:p>
            <a:pPr algn="just" eaLnBrk="1" hangingPunct="1">
              <a:buFontTx/>
              <a:buChar char="-"/>
            </a:pPr>
            <a:r>
              <a:rPr lang="bg-BG" altLang="bg-BG" sz="1400"/>
              <a:t>физическа подготовка,</a:t>
            </a:r>
          </a:p>
          <a:p>
            <a:pPr algn="just" eaLnBrk="1" hangingPunct="1">
              <a:buFontTx/>
              <a:buChar char="-"/>
            </a:pPr>
            <a:r>
              <a:rPr lang="bg-BG" altLang="bg-BG" sz="1400"/>
              <a:t>Устав за войсковата служба на ВС на Р България. </a:t>
            </a:r>
          </a:p>
          <a:p>
            <a:pPr algn="just" eaLnBrk="1" hangingPunct="1"/>
            <a:r>
              <a:rPr lang="bg-BG" altLang="bg-BG" sz="1400"/>
              <a:t>На успешно завършилите началната военна подготовка се издава удостоверение за преминат “Курс за придобиване на военна квалификация “войник” – </a:t>
            </a:r>
            <a:r>
              <a:rPr lang="en-US" altLang="bg-BG" sz="1400"/>
              <a:t>I</a:t>
            </a:r>
            <a:r>
              <a:rPr lang="bg-BG" altLang="bg-BG" sz="1400"/>
              <a:t> етап”. </a:t>
            </a:r>
          </a:p>
          <a:p>
            <a:pPr algn="just" eaLnBrk="1" hangingPunct="1"/>
            <a:r>
              <a:rPr lang="bg-BG" altLang="bg-BG" sz="1400"/>
              <a:t>Обучението приключва с </a:t>
            </a:r>
            <a:r>
              <a:rPr lang="bg-BG" altLang="bg-BG" sz="1400" b="1"/>
              <a:t>полагане на военна клетва</a:t>
            </a:r>
            <a:r>
              <a:rPr lang="bg-BG" altLang="bg-BG" sz="140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3A2146E-EDF0-4FF4-ABFB-EA1907D087C6}"/>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DD95BA13-5F15-40C2-AA92-2CDFE6BF3DA1}" type="slidenum">
              <a:rPr lang="bg-BG" altLang="bg-BG">
                <a:latin typeface="Arial" panose="020B0604020202020204" pitchFamily="34" charset="0"/>
              </a:rPr>
              <a:pPr/>
              <a:t>11</a:t>
            </a:fld>
            <a:endParaRPr lang="bg-BG" altLang="bg-BG">
              <a:latin typeface="Arial" panose="020B0604020202020204" pitchFamily="34" charset="0"/>
            </a:endParaRPr>
          </a:p>
        </p:txBody>
      </p:sp>
      <p:sp>
        <p:nvSpPr>
          <p:cNvPr id="25603" name="Rectangle 2">
            <a:extLst>
              <a:ext uri="{FF2B5EF4-FFF2-40B4-BE49-F238E27FC236}">
                <a16:creationId xmlns:a16="http://schemas.microsoft.com/office/drawing/2014/main" id="{4F9511E8-B42F-4D45-A778-287183E06892}"/>
              </a:ext>
            </a:extLst>
          </p:cNvPr>
          <p:cNvSpPr>
            <a:spLocks noRot="1" noChangeArrowheads="1" noTextEdit="1"/>
          </p:cNvSpPr>
          <p:nvPr>
            <p:ph type="sldImg"/>
          </p:nvPr>
        </p:nvSpPr>
        <p:spPr>
          <a:ln/>
        </p:spPr>
      </p:sp>
      <p:sp>
        <p:nvSpPr>
          <p:cNvPr id="25604" name="Rectangle 3">
            <a:extLst>
              <a:ext uri="{FF2B5EF4-FFF2-40B4-BE49-F238E27FC236}">
                <a16:creationId xmlns:a16="http://schemas.microsoft.com/office/drawing/2014/main" id="{E2959D45-EB64-4C90-BC8F-78468CE62CDD}"/>
              </a:ext>
            </a:extLst>
          </p:cNvPr>
          <p:cNvSpPr>
            <a:spLocks noGrp="1" noChangeArrowheads="1"/>
          </p:cNvSpPr>
          <p:nvPr>
            <p:ph type="body" idx="1"/>
          </p:nvPr>
        </p:nvSpPr>
        <p:spPr>
          <a:noFill/>
        </p:spPr>
        <p:txBody>
          <a:bodyPr/>
          <a:lstStyle/>
          <a:p>
            <a:pPr algn="just" eaLnBrk="1" hangingPunct="1"/>
            <a:r>
              <a:rPr lang="bg-BG" altLang="bg-BG" sz="1400">
                <a:solidFill>
                  <a:srgbClr val="FF0000"/>
                </a:solidFill>
              </a:rPr>
              <a:t>	Втория етап</a:t>
            </a:r>
            <a:r>
              <a:rPr lang="bg-BG" altLang="bg-BG" sz="1400"/>
              <a:t> от обучението акцентира на </a:t>
            </a:r>
            <a:r>
              <a:rPr lang="bg-BG" altLang="bg-BG" sz="1400" b="1"/>
              <a:t>Специалната военна подготовка</a:t>
            </a:r>
            <a:r>
              <a:rPr lang="bg-BG" altLang="bg-BG" sz="1400"/>
              <a:t>. Провежда се във военните учебни бази /центрове/, а по отделни военно - отчетни специалности – във военните формирования.</a:t>
            </a:r>
          </a:p>
          <a:p>
            <a:pPr algn="just" eaLnBrk="1" hangingPunct="1"/>
            <a:r>
              <a:rPr lang="bg-BG" altLang="bg-BG" sz="1400"/>
              <a:t>	През този етап се обръща особено внимание на  детайлното усвояване на бойната техника, въоръжението и действията на войника в боя. Подобрява се физическата подготовка</a:t>
            </a:r>
            <a:r>
              <a:rPr lang="en-US" altLang="bg-BG" sz="1400"/>
              <a:t>,</a:t>
            </a:r>
            <a:r>
              <a:rPr lang="bg-BG" altLang="bg-BG" sz="1400"/>
              <a:t> повишава се натренираността и издръжливостта на войниците.</a:t>
            </a:r>
          </a:p>
          <a:p>
            <a:pPr algn="just" eaLnBrk="1" hangingPunct="1"/>
            <a:r>
              <a:rPr lang="bg-BG" altLang="bg-BG" sz="1400"/>
              <a:t>	Обучението приключва с изпит и се присвоява </a:t>
            </a:r>
            <a:r>
              <a:rPr lang="bg-BG" altLang="bg-BG" sz="1400" b="1" u="sng"/>
              <a:t>военноотчетна специалност /ВОС/</a:t>
            </a:r>
            <a:r>
              <a:rPr lang="bg-BG" altLang="bg-BG" sz="1400"/>
              <a:t>.</a:t>
            </a:r>
          </a:p>
          <a:p>
            <a:pPr eaLnBrk="1" hangingPunct="1"/>
            <a:endParaRPr lang="bg-BG" altLang="bg-BG"/>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9B380129-445B-41D4-A74B-291D69287891}"/>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314BB3B0-DECC-4E2D-B63A-9336B3D36BBF}" type="slidenum">
              <a:rPr lang="bg-BG" altLang="bg-BG">
                <a:latin typeface="Arial" panose="020B0604020202020204" pitchFamily="34" charset="0"/>
              </a:rPr>
              <a:pPr/>
              <a:t>12</a:t>
            </a:fld>
            <a:endParaRPr lang="bg-BG" altLang="bg-BG">
              <a:latin typeface="Arial" panose="020B0604020202020204" pitchFamily="34" charset="0"/>
            </a:endParaRPr>
          </a:p>
        </p:txBody>
      </p:sp>
      <p:sp>
        <p:nvSpPr>
          <p:cNvPr id="27651" name="Rectangle 2">
            <a:extLst>
              <a:ext uri="{FF2B5EF4-FFF2-40B4-BE49-F238E27FC236}">
                <a16:creationId xmlns:a16="http://schemas.microsoft.com/office/drawing/2014/main" id="{3E820DAD-9213-47DE-9A89-64C3E3C7B103}"/>
              </a:ext>
            </a:extLst>
          </p:cNvPr>
          <p:cNvSpPr>
            <a:spLocks noRot="1" noChangeArrowheads="1" noTextEdit="1"/>
          </p:cNvSpPr>
          <p:nvPr>
            <p:ph type="sldImg"/>
          </p:nvPr>
        </p:nvSpPr>
        <p:spPr>
          <a:ln/>
        </p:spPr>
      </p:sp>
      <p:sp>
        <p:nvSpPr>
          <p:cNvPr id="27652" name="Rectangle 3">
            <a:extLst>
              <a:ext uri="{FF2B5EF4-FFF2-40B4-BE49-F238E27FC236}">
                <a16:creationId xmlns:a16="http://schemas.microsoft.com/office/drawing/2014/main" id="{103C5AAE-2FD0-49D2-9F4F-5C07D3D8B47F}"/>
              </a:ext>
            </a:extLst>
          </p:cNvPr>
          <p:cNvSpPr>
            <a:spLocks noGrp="1" noChangeArrowheads="1"/>
          </p:cNvSpPr>
          <p:nvPr>
            <p:ph type="body" idx="1"/>
          </p:nvPr>
        </p:nvSpPr>
        <p:spPr>
          <a:noFill/>
        </p:spPr>
        <p:txBody>
          <a:bodyPr/>
          <a:lstStyle/>
          <a:p>
            <a:pPr algn="just" eaLnBrk="1" hangingPunct="1"/>
            <a:r>
              <a:rPr lang="bg-BG" altLang="bg-BG" sz="1400" b="1"/>
              <a:t>	Целта на службата извън територията на страната </a:t>
            </a:r>
            <a:r>
              <a:rPr lang="bg-BG" altLang="bg-BG" sz="1400"/>
              <a:t>е издигане на международния ни престиж и интегриране в Евроатлантическите структури за сигурност.</a:t>
            </a:r>
          </a:p>
          <a:p>
            <a:pPr algn="just" eaLnBrk="1" hangingPunct="1"/>
            <a:r>
              <a:rPr lang="bg-BG" altLang="bg-BG" sz="1400" b="1">
                <a:solidFill>
                  <a:srgbClr val="FF0000"/>
                </a:solidFill>
              </a:rPr>
              <a:t>СЛУЖБАТА ИЗВЪН ТЕРИТОРИЯТА НА СТРАНАТА ВКЛЮЧВА:</a:t>
            </a:r>
            <a:endParaRPr lang="en-US" altLang="bg-BG" sz="1400" b="1">
              <a:solidFill>
                <a:srgbClr val="FF0000"/>
              </a:solidFill>
            </a:endParaRPr>
          </a:p>
          <a:p>
            <a:pPr algn="just" eaLnBrk="1" hangingPunct="1">
              <a:spcBef>
                <a:spcPct val="0"/>
              </a:spcBef>
              <a:buFontTx/>
              <a:buChar char="-"/>
            </a:pPr>
            <a:r>
              <a:rPr lang="bg-BG" altLang="bg-BG">
                <a:solidFill>
                  <a:srgbClr val="003300"/>
                </a:solidFill>
              </a:rPr>
              <a:t>В състава на български или многонационални формирования;</a:t>
            </a:r>
            <a:endParaRPr lang="bg-BG" altLang="bg-BG" sz="1400"/>
          </a:p>
          <a:p>
            <a:pPr algn="just" eaLnBrk="1" hangingPunct="1">
              <a:spcBef>
                <a:spcPct val="0"/>
              </a:spcBef>
              <a:buFontTx/>
              <a:buChar char="-"/>
            </a:pPr>
            <a:r>
              <a:rPr lang="bg-BG" altLang="bg-BG">
                <a:solidFill>
                  <a:srgbClr val="003300"/>
                </a:solidFill>
              </a:rPr>
              <a:t>В задгранични представителства на Р. България;</a:t>
            </a:r>
            <a:endParaRPr lang="bg-BG" altLang="bg-BG" sz="1400"/>
          </a:p>
          <a:p>
            <a:pPr eaLnBrk="1" hangingPunct="1">
              <a:spcBef>
                <a:spcPct val="0"/>
              </a:spcBef>
              <a:buFontTx/>
              <a:buChar char="-"/>
            </a:pPr>
            <a:r>
              <a:rPr lang="bg-BG" altLang="bg-BG">
                <a:solidFill>
                  <a:srgbClr val="003300"/>
                </a:solidFill>
              </a:rPr>
              <a:t>В щабове и/или органи на международни организации или на други международни инициативи;</a:t>
            </a:r>
            <a:endParaRPr lang="en-US" altLang="bg-BG" sz="1400"/>
          </a:p>
          <a:p>
            <a:pPr algn="just" eaLnBrk="1" hangingPunct="1"/>
            <a:r>
              <a:rPr lang="bg-BG" altLang="bg-BG"/>
              <a:t>Участието в операции за поддържане на мира допринася за повишаване на бойния опит, оперативната съвместимост и задълбочаване на  сътрудничеството с партньорите.</a:t>
            </a:r>
          </a:p>
          <a:p>
            <a:pPr algn="just" eaLnBrk="1" hangingPunct="1"/>
            <a:r>
              <a:rPr lang="bg-BG" altLang="bg-BG"/>
              <a:t>	При изпълнение на задачи в операции и мисии зад граница се обръща особено внимание на финансовото и социално подпомагане на членовете на  семействата на военнослужещите.</a:t>
            </a:r>
          </a:p>
          <a:p>
            <a:pPr eaLnBrk="1" hangingPunct="1"/>
            <a:r>
              <a:rPr lang="bg-BG" altLang="bg-BG"/>
              <a:t>	При изпълнение на задачи в операции зад граница военнослужещият  получава командировъчни пари – до 80 евро на ден, ако съпругата му е безработна – минималната работна заплата, а децата- учащи се, до 2</a:t>
            </a:r>
            <a:r>
              <a:rPr lang="en-US" altLang="bg-BG"/>
              <a:t>6</a:t>
            </a:r>
            <a:r>
              <a:rPr lang="bg-BG" altLang="bg-BG"/>
              <a:t> г. – стипендия, за времето в което военнослужещият е на мисия.</a:t>
            </a:r>
          </a:p>
          <a:p>
            <a:pPr algn="just" eaLnBrk="1" hangingPunct="1"/>
            <a:r>
              <a:rPr lang="bg-BG" altLang="bg-BG"/>
              <a:t>	Участието на военнослужещи в мисии зад граница е на доброволен принцип.</a:t>
            </a:r>
            <a:r>
              <a:rPr lang="en-US" altLang="bg-BG" sz="1400"/>
              <a:t>	</a:t>
            </a:r>
          </a:p>
          <a:p>
            <a:pPr algn="just" eaLnBrk="1" hangingPunct="1"/>
            <a:endParaRPr lang="bg-BG" altLang="bg-BG"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7030A90-96C0-4519-9645-0255CC18A189}"/>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9FED5B58-9154-40D8-90F5-699F44F88C52}" type="slidenum">
              <a:rPr lang="bg-BG" altLang="bg-BG">
                <a:latin typeface="Arial" panose="020B0604020202020204" pitchFamily="34" charset="0"/>
              </a:rPr>
              <a:pPr/>
              <a:t>13</a:t>
            </a:fld>
            <a:endParaRPr lang="bg-BG" altLang="bg-BG">
              <a:latin typeface="Arial" panose="020B0604020202020204" pitchFamily="34" charset="0"/>
            </a:endParaRPr>
          </a:p>
        </p:txBody>
      </p:sp>
      <p:sp>
        <p:nvSpPr>
          <p:cNvPr id="29699" name="Rectangle 2">
            <a:extLst>
              <a:ext uri="{FF2B5EF4-FFF2-40B4-BE49-F238E27FC236}">
                <a16:creationId xmlns:a16="http://schemas.microsoft.com/office/drawing/2014/main" id="{D230B39D-7A18-48F9-B680-AB586F2298E2}"/>
              </a:ext>
            </a:extLst>
          </p:cNvPr>
          <p:cNvSpPr>
            <a:spLocks noRot="1" noChangeArrowheads="1" noTextEdit="1"/>
          </p:cNvSpPr>
          <p:nvPr>
            <p:ph type="sldImg"/>
          </p:nvPr>
        </p:nvSpPr>
        <p:spPr>
          <a:ln/>
        </p:spPr>
      </p:sp>
      <p:sp>
        <p:nvSpPr>
          <p:cNvPr id="29700" name="Rectangle 3">
            <a:extLst>
              <a:ext uri="{FF2B5EF4-FFF2-40B4-BE49-F238E27FC236}">
                <a16:creationId xmlns:a16="http://schemas.microsoft.com/office/drawing/2014/main" id="{221283F4-9D5F-411F-AAE7-51DF1CF46310}"/>
              </a:ext>
            </a:extLst>
          </p:cNvPr>
          <p:cNvSpPr>
            <a:spLocks noGrp="1" noChangeArrowheads="1"/>
          </p:cNvSpPr>
          <p:nvPr>
            <p:ph type="body" idx="1"/>
          </p:nvPr>
        </p:nvSpPr>
        <p:spPr>
          <a:noFill/>
        </p:spPr>
        <p:txBody>
          <a:bodyPr/>
          <a:lstStyle/>
          <a:p>
            <a:pPr eaLnBrk="1" hangingPunct="1"/>
            <a:r>
              <a:rPr lang="ru-RU" altLang="bg-BG"/>
              <a:t>	За целта е необходимо да влезете в Интернет страницата на Министерството на отбраната </a:t>
            </a:r>
            <a:r>
              <a:rPr lang="en-US" altLang="bg-BG">
                <a:hlinkClick r:id="rId3"/>
              </a:rPr>
              <a:t>www</a:t>
            </a:r>
            <a:r>
              <a:rPr lang="ru-RU" altLang="bg-BG">
                <a:hlinkClick r:id="rId3"/>
              </a:rPr>
              <a:t>.</a:t>
            </a:r>
            <a:r>
              <a:rPr lang="en-US" altLang="bg-BG">
                <a:hlinkClick r:id="rId3"/>
              </a:rPr>
              <a:t>mod</a:t>
            </a:r>
            <a:r>
              <a:rPr lang="ru-RU" altLang="bg-BG">
                <a:hlinkClick r:id="rId3"/>
              </a:rPr>
              <a:t>.</a:t>
            </a:r>
            <a:r>
              <a:rPr lang="en-US" altLang="bg-BG">
                <a:hlinkClick r:id="rId3"/>
              </a:rPr>
              <a:t>bg</a:t>
            </a:r>
            <a:r>
              <a:rPr lang="en-US" altLang="bg-BG"/>
              <a:t> </a:t>
            </a:r>
            <a:r>
              <a:rPr lang="ru-RU" altLang="bg-BG"/>
              <a:t>и да намерите заповедта на министъра на отбраната, с  която до 31 януари ежегодно се обявяват заявеният брой места по професионални направления, специалности, специализации, образователно-квалификационни степени и форми на обучение във висшите военни училища(ВВУ).</a:t>
            </a:r>
          </a:p>
          <a:p>
            <a:pPr eaLnBrk="1" hangingPunct="1"/>
            <a:r>
              <a:rPr lang="ru-RU" altLang="bg-BG"/>
              <a:t>         След като изберете в кое ВВУ и за кои специалности ще кандидатствате,  търсите на Интернет сайта на военното училище, заповедта на началника на ВВУ, в която се определят периодите за провеждане на конкурсните изпити за приемане на обучаемите и обявата за кандидатстване в съответното ВВУ.</a:t>
            </a:r>
          </a:p>
          <a:p>
            <a:pPr eaLnBrk="1" hangingPunct="1"/>
            <a:r>
              <a:rPr lang="ru-RU" altLang="bg-BG"/>
              <a:t>         Кандидатите за курсанти заплащат такса за кандидатстване във ВВУ в размер, определян ежегодно с акт на Министерския съвет.</a:t>
            </a:r>
          </a:p>
          <a:p>
            <a:pPr eaLnBrk="1" hangingPunct="1"/>
            <a:r>
              <a:rPr lang="ru-RU" altLang="bg-BG"/>
              <a:t> 	</a:t>
            </a:r>
            <a:r>
              <a:rPr lang="ru-RU" altLang="bg-BG" b="1"/>
              <a:t>За по-доброто информиране, посещавате военните окръжия, областните военни отдели/отдел ”Столичен” или експертите в офисите за военен отчет в общините/районите по местоживеене</a:t>
            </a:r>
            <a:r>
              <a:rPr lang="bg-BG" altLang="bg-BG"/>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27439F57-3411-4ED0-88E5-F831C391619E}"/>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55F0ADDE-EAF2-49F5-82F8-9497BB86E88E}" type="slidenum">
              <a:rPr lang="bg-BG" altLang="bg-BG">
                <a:latin typeface="Arial" panose="020B0604020202020204" pitchFamily="34" charset="0"/>
              </a:rPr>
              <a:pPr/>
              <a:t>14</a:t>
            </a:fld>
            <a:endParaRPr lang="bg-BG" altLang="bg-BG">
              <a:latin typeface="Arial" panose="020B0604020202020204" pitchFamily="34" charset="0"/>
            </a:endParaRPr>
          </a:p>
        </p:txBody>
      </p:sp>
      <p:sp>
        <p:nvSpPr>
          <p:cNvPr id="31747" name="Rectangle 2">
            <a:extLst>
              <a:ext uri="{FF2B5EF4-FFF2-40B4-BE49-F238E27FC236}">
                <a16:creationId xmlns:a16="http://schemas.microsoft.com/office/drawing/2014/main" id="{DD4306D8-3DFB-4D2E-B38D-16E81DF7C20A}"/>
              </a:ext>
            </a:extLst>
          </p:cNvPr>
          <p:cNvSpPr>
            <a:spLocks noRot="1" noChangeArrowheads="1" noTextEdit="1"/>
          </p:cNvSpPr>
          <p:nvPr>
            <p:ph type="sldImg"/>
          </p:nvPr>
        </p:nvSpPr>
        <p:spPr>
          <a:ln/>
        </p:spPr>
      </p:sp>
      <p:sp>
        <p:nvSpPr>
          <p:cNvPr id="31748" name="Rectangle 3">
            <a:extLst>
              <a:ext uri="{FF2B5EF4-FFF2-40B4-BE49-F238E27FC236}">
                <a16:creationId xmlns:a16="http://schemas.microsoft.com/office/drawing/2014/main" id="{03BE3233-DA55-423B-AEBB-AF6717CFCB29}"/>
              </a:ext>
            </a:extLst>
          </p:cNvPr>
          <p:cNvSpPr>
            <a:spLocks noGrp="1" noChangeArrowheads="1"/>
          </p:cNvSpPr>
          <p:nvPr>
            <p:ph type="body" idx="1"/>
          </p:nvPr>
        </p:nvSpPr>
        <p:spPr>
          <a:noFill/>
        </p:spPr>
        <p:txBody>
          <a:bodyPr/>
          <a:lstStyle/>
          <a:p>
            <a:pPr eaLnBrk="1" hangingPunct="1"/>
            <a:r>
              <a:rPr lang="bg-BG" altLang="bg-BG"/>
              <a:t>Условия за кандидатстване:</a:t>
            </a:r>
          </a:p>
          <a:p>
            <a:pPr eaLnBrk="1" hangingPunct="1"/>
            <a:r>
              <a:rPr lang="ru-RU" altLang="bg-BG"/>
              <a:t> - да имат средно образование;</a:t>
            </a:r>
            <a:endParaRPr lang="bg-BG" altLang="bg-BG"/>
          </a:p>
          <a:p>
            <a:pPr eaLnBrk="1" hangingPunct="1"/>
            <a:r>
              <a:rPr lang="ru-RU" altLang="bg-BG"/>
              <a:t>- да са годни за военна служба;</a:t>
            </a:r>
            <a:endParaRPr lang="bg-BG" altLang="bg-BG"/>
          </a:p>
          <a:p>
            <a:pPr eaLnBrk="1" hangingPunct="1"/>
            <a:r>
              <a:rPr lang="ru-RU" altLang="bg-BG"/>
              <a:t>- да са граждани на Р. България и да нямат друго гражданство;</a:t>
            </a:r>
            <a:endParaRPr lang="bg-BG" altLang="bg-BG"/>
          </a:p>
          <a:p>
            <a:pPr eaLnBrk="1" hangingPunct="1"/>
            <a:r>
              <a:rPr lang="ru-RU" altLang="bg-BG"/>
              <a:t>- да не са осъждани за умишлено престъпление от общ характер и срещу тях да няма образувано наказателно производство;</a:t>
            </a:r>
            <a:endParaRPr lang="bg-BG" altLang="bg-BG"/>
          </a:p>
          <a:p>
            <a:pPr eaLnBrk="1" hangingPunct="1"/>
            <a:r>
              <a:rPr lang="ru-RU" altLang="bg-BG"/>
              <a:t>- да не са освобождавани от военна служба поради наложено дисциплинарно наказание ”уволнение”;</a:t>
            </a:r>
            <a:endParaRPr lang="bg-BG" altLang="bg-BG"/>
          </a:p>
          <a:p>
            <a:pPr eaLnBrk="1" hangingPunct="1"/>
            <a:r>
              <a:rPr lang="ru-RU" altLang="bg-BG"/>
              <a:t>- да не страдат от психично заболяване, удостоверено по съответния ред;</a:t>
            </a:r>
            <a:endParaRPr lang="bg-BG" altLang="bg-BG"/>
          </a:p>
          <a:p>
            <a:pPr eaLnBrk="1" hangingPunct="1"/>
            <a:r>
              <a:rPr lang="bg-BG" altLang="bg-BG"/>
              <a:t>- към 31 декември в годината на кандидатстване да са пълнолетни и не по-възрастени от 27 години;</a:t>
            </a:r>
          </a:p>
          <a:p>
            <a:pPr eaLnBrk="1" hangingPunct="1"/>
            <a:r>
              <a:rPr lang="ru-RU" altLang="bg-BG"/>
              <a:t>- да са с минимален ръст 150 см и минимално тегло 50 кг за мъж и минимален ръст 150 см и минимално тегло 48 кг за жена, а тези за специализация </a:t>
            </a:r>
            <a:r>
              <a:rPr lang="bg-BG" altLang="bg-BG"/>
              <a:t>„</a:t>
            </a:r>
            <a:r>
              <a:rPr lang="ru-RU" altLang="bg-BG"/>
              <a:t>летец-пилот” да бъде с максимален ръст 185 см и максимално тегло 80 кг;</a:t>
            </a:r>
            <a:endParaRPr lang="bg-BG" altLang="bg-BG"/>
          </a:p>
          <a:p>
            <a:pPr eaLnBrk="1" hangingPunct="1"/>
            <a:r>
              <a:rPr lang="ru-RU" altLang="bg-BG"/>
              <a:t> Кандидатите могат да подават документи за всички специалности и специализации, по които е обявен прием в заповедта на министъра на отбраната  по реда на предпочитане.</a:t>
            </a:r>
            <a:endParaRPr lang="bg-BG" altLang="bg-BG"/>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B5E0421-1D65-445D-BD6E-80BF9D4FFBC7}"/>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A39467B7-49D7-4934-B999-CB86F11C3D33}" type="slidenum">
              <a:rPr lang="bg-BG" altLang="bg-BG">
                <a:latin typeface="Arial" panose="020B0604020202020204" pitchFamily="34" charset="0"/>
              </a:rPr>
              <a:pPr/>
              <a:t>15</a:t>
            </a:fld>
            <a:endParaRPr lang="bg-BG" altLang="bg-BG">
              <a:latin typeface="Arial" panose="020B0604020202020204" pitchFamily="34" charset="0"/>
            </a:endParaRPr>
          </a:p>
        </p:txBody>
      </p:sp>
      <p:sp>
        <p:nvSpPr>
          <p:cNvPr id="33795" name="Rectangle 2">
            <a:extLst>
              <a:ext uri="{FF2B5EF4-FFF2-40B4-BE49-F238E27FC236}">
                <a16:creationId xmlns:a16="http://schemas.microsoft.com/office/drawing/2014/main" id="{F0C56E5E-AA47-48E8-95A2-819BB01049D7}"/>
              </a:ext>
            </a:extLst>
          </p:cNvPr>
          <p:cNvSpPr>
            <a:spLocks noRot="1" noChangeArrowheads="1" noTextEdit="1"/>
          </p:cNvSpPr>
          <p:nvPr>
            <p:ph type="sldImg"/>
          </p:nvPr>
        </p:nvSpPr>
        <p:spPr>
          <a:ln/>
        </p:spPr>
      </p:sp>
      <p:sp>
        <p:nvSpPr>
          <p:cNvPr id="33796" name="Rectangle 3">
            <a:extLst>
              <a:ext uri="{FF2B5EF4-FFF2-40B4-BE49-F238E27FC236}">
                <a16:creationId xmlns:a16="http://schemas.microsoft.com/office/drawing/2014/main" id="{E4472F9A-78FC-4EA6-AC14-0BA9BF83A33A}"/>
              </a:ext>
            </a:extLst>
          </p:cNvPr>
          <p:cNvSpPr>
            <a:spLocks noGrp="1" noChangeArrowheads="1"/>
          </p:cNvSpPr>
          <p:nvPr>
            <p:ph type="body" idx="1"/>
          </p:nvPr>
        </p:nvSpPr>
        <p:spPr>
          <a:noFill/>
        </p:spPr>
        <p:txBody>
          <a:bodyPr/>
          <a:lstStyle/>
          <a:p>
            <a:pPr eaLnBrk="1" hangingPunct="1"/>
            <a:r>
              <a:rPr lang="ru-RU" altLang="bg-BG"/>
              <a:t> </a:t>
            </a:r>
            <a:r>
              <a:rPr lang="en-US" altLang="bg-BG"/>
              <a:t>	</a:t>
            </a:r>
            <a:r>
              <a:rPr lang="bg-BG" altLang="bg-BG" b="1"/>
              <a:t>Кандидатите</a:t>
            </a:r>
            <a:r>
              <a:rPr lang="ru-RU" altLang="bg-BG" b="1"/>
              <a:t>  - граждански лица, подават заявление по образец до началника на ВВУ чрез военните окръжия, областните военни отдели/отдел „Столичен”, офисите за военен отчет на общините/районите по местоживеене.</a:t>
            </a:r>
          </a:p>
          <a:p>
            <a:pPr eaLnBrk="1" hangingPunct="1"/>
            <a:r>
              <a:rPr lang="ru-RU" altLang="bg-BG"/>
              <a:t> </a:t>
            </a:r>
            <a:r>
              <a:rPr lang="en-US" altLang="bg-BG"/>
              <a:t>	</a:t>
            </a:r>
            <a:r>
              <a:rPr lang="ru-RU" altLang="bg-BG" b="1"/>
              <a:t>Подробна информация и формуляр на заявлението за кандидатстване се публикува на Интернет страниците на ВВУ:</a:t>
            </a:r>
          </a:p>
          <a:p>
            <a:pPr eaLnBrk="1" hangingPunct="1"/>
            <a:r>
              <a:rPr lang="en-US" altLang="bg-BG" b="1"/>
              <a:t>	</a:t>
            </a:r>
            <a:r>
              <a:rPr lang="ru-RU" altLang="bg-BG"/>
              <a:t> Кандидатите кандидатстват за ВВУ като полагат:</a:t>
            </a:r>
            <a:endParaRPr lang="bg-BG" altLang="bg-BG" sz="900"/>
          </a:p>
          <a:p>
            <a:pPr eaLnBrk="1" hangingPunct="1"/>
            <a:r>
              <a:rPr lang="en-US" altLang="bg-BG"/>
              <a:t>                         </a:t>
            </a:r>
            <a:r>
              <a:rPr lang="ru-RU" altLang="bg-BG"/>
              <a:t>- общообразователен тест;</a:t>
            </a:r>
            <a:endParaRPr lang="bg-BG" altLang="bg-BG" sz="900"/>
          </a:p>
          <a:p>
            <a:pPr eaLnBrk="1" hangingPunct="1"/>
            <a:r>
              <a:rPr lang="en-US" altLang="bg-BG"/>
              <a:t>                         </a:t>
            </a:r>
            <a:r>
              <a:rPr lang="ru-RU" altLang="bg-BG"/>
              <a:t>- изпит за физическа годност;</a:t>
            </a:r>
            <a:endParaRPr lang="bg-BG" altLang="bg-BG" sz="900"/>
          </a:p>
          <a:p>
            <a:pPr eaLnBrk="1" hangingPunct="1"/>
            <a:r>
              <a:rPr lang="en-US" altLang="bg-BG"/>
              <a:t>                         </a:t>
            </a:r>
            <a:r>
              <a:rPr lang="ru-RU" altLang="bg-BG"/>
              <a:t>- писмен тест по английски, френски или немски език;</a:t>
            </a:r>
            <a:endParaRPr lang="bg-BG" altLang="bg-BG" sz="900"/>
          </a:p>
          <a:p>
            <a:pPr eaLnBrk="1" hangingPunct="1"/>
            <a:r>
              <a:rPr lang="ru-RU" altLang="bg-BG"/>
              <a:t>.</a:t>
            </a:r>
          </a:p>
          <a:p>
            <a:pPr algn="just" eaLnBrk="1" hangingPunct="1"/>
            <a:r>
              <a:rPr lang="ru-RU" altLang="bg-BG"/>
              <a:t> </a:t>
            </a:r>
            <a:r>
              <a:rPr lang="en-US" altLang="bg-BG"/>
              <a:t>	</a:t>
            </a:r>
            <a:r>
              <a:rPr lang="ru-RU" altLang="bg-BG"/>
              <a:t> Провеждането на конкурсните изпити се извършва по предварително обявен график от комисии, назначени със заповед на началника на ВВУ.</a:t>
            </a:r>
          </a:p>
          <a:p>
            <a:pPr algn="just" eaLnBrk="1" hangingPunct="1"/>
            <a:r>
              <a:rPr lang="ru-RU" altLang="bg-BG"/>
              <a:t> </a:t>
            </a:r>
            <a:r>
              <a:rPr lang="en-US" altLang="bg-BG"/>
              <a:t>	</a:t>
            </a:r>
            <a:r>
              <a:rPr lang="ru-RU" altLang="bg-BG"/>
              <a:t>Кандидатите се явяват на теста за физическа годност по спортно облекло, което си осигуряват самостоятелно.</a:t>
            </a:r>
          </a:p>
          <a:p>
            <a:pPr algn="just" eaLnBrk="1" hangingPunct="1"/>
            <a:r>
              <a:rPr lang="ru-RU" altLang="bg-BG"/>
              <a:t> </a:t>
            </a:r>
            <a:r>
              <a:rPr lang="en-US" altLang="bg-BG"/>
              <a:t>	</a:t>
            </a:r>
            <a:r>
              <a:rPr lang="ru-RU" altLang="bg-BG"/>
              <a:t>Резултатите от конкурсните изпити и тестовете са окончателни и важат само в годината на кандидатстването.</a:t>
            </a:r>
          </a:p>
          <a:p>
            <a:pPr algn="just" eaLnBrk="1" hangingPunct="1"/>
            <a:r>
              <a:rPr lang="ru-RU" altLang="bg-BG"/>
              <a:t> </a:t>
            </a:r>
            <a:r>
              <a:rPr lang="en-US" altLang="bg-BG"/>
              <a:t>	</a:t>
            </a:r>
            <a:r>
              <a:rPr lang="ru-RU" altLang="bg-BG"/>
              <a:t>На всички кандидати се извършва медицинско освидетелстване на годността и психологична оценка (психологична годност) за обучение във ВВУ по график утвърден от началниците на ВВУ и Военномедицинска академия. Медицинското освидетелстване завършва с издаване на експертно заключение по годността за обучение във ВВУ.</a:t>
            </a:r>
          </a:p>
          <a:p>
            <a:pPr algn="just" eaLnBrk="1" hangingPunct="1"/>
            <a:r>
              <a:rPr lang="ru-RU" altLang="bg-BG"/>
              <a:t> </a:t>
            </a:r>
            <a:r>
              <a:rPr lang="en-US" altLang="bg-BG"/>
              <a:t>	</a:t>
            </a:r>
            <a:r>
              <a:rPr lang="ru-RU" altLang="bg-BG"/>
              <a:t>Приемането на кандидатите за обучение във всяко ВВУ се извършва от приемна комисия, назначена със заповед на министъра на отбраната.    </a:t>
            </a:r>
          </a:p>
          <a:p>
            <a:pPr algn="just" eaLnBrk="1" hangingPunct="1"/>
            <a:r>
              <a:rPr lang="ru-RU" altLang="bg-BG"/>
              <a:t> </a:t>
            </a:r>
            <a:r>
              <a:rPr lang="en-US" altLang="bg-BG"/>
              <a:t>	</a:t>
            </a:r>
            <a:r>
              <a:rPr lang="ru-RU" altLang="bg-BG"/>
              <a:t>Приемната комисия беседва с всеки кандидат, като председателят на комисията обявява решението за приемането или неприемането им. Решението на приемната комисия е окончателно и не подлежи на преразглеждане. Приетите кандидати се уведомяват писмено за специалността и специализацията, в които са приети, и за времето за явяване във ВВУ за започване на обучението. При необходимост със заповед на началника на ВВУ се организира втори прием и попълване на незаетите места.</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00BBC756-1F11-4108-BC2F-BBBF37354B6E}"/>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DF3746AB-4AEE-4A0F-9A8C-98A7FB3D3F0E}" type="slidenum">
              <a:rPr lang="bg-BG" altLang="bg-BG">
                <a:latin typeface="Arial" panose="020B0604020202020204" pitchFamily="34" charset="0"/>
              </a:rPr>
              <a:pPr/>
              <a:t>16</a:t>
            </a:fld>
            <a:endParaRPr lang="bg-BG" altLang="bg-BG">
              <a:latin typeface="Arial" panose="020B0604020202020204" pitchFamily="34" charset="0"/>
            </a:endParaRPr>
          </a:p>
        </p:txBody>
      </p:sp>
      <p:sp>
        <p:nvSpPr>
          <p:cNvPr id="35843" name="Rectangle 2">
            <a:extLst>
              <a:ext uri="{FF2B5EF4-FFF2-40B4-BE49-F238E27FC236}">
                <a16:creationId xmlns:a16="http://schemas.microsoft.com/office/drawing/2014/main" id="{A5E8F0D6-B9CB-4FF9-B420-5F0168EDD46D}"/>
              </a:ext>
            </a:extLst>
          </p:cNvPr>
          <p:cNvSpPr>
            <a:spLocks noRot="1" noChangeArrowheads="1" noTextEdit="1"/>
          </p:cNvSpPr>
          <p:nvPr>
            <p:ph type="sldImg"/>
          </p:nvPr>
        </p:nvSpPr>
        <p:spPr>
          <a:ln/>
        </p:spPr>
      </p:sp>
      <p:sp>
        <p:nvSpPr>
          <p:cNvPr id="35844" name="Rectangle 3">
            <a:extLst>
              <a:ext uri="{FF2B5EF4-FFF2-40B4-BE49-F238E27FC236}">
                <a16:creationId xmlns:a16="http://schemas.microsoft.com/office/drawing/2014/main" id="{CE5DF496-C7A7-4AA1-B937-E00564818E8F}"/>
              </a:ext>
            </a:extLst>
          </p:cNvPr>
          <p:cNvSpPr>
            <a:spLocks noGrp="1" noChangeArrowheads="1"/>
          </p:cNvSpPr>
          <p:nvPr>
            <p:ph type="body" idx="1"/>
          </p:nvPr>
        </p:nvSpPr>
        <p:spPr>
          <a:noFill/>
        </p:spPr>
        <p:txBody>
          <a:bodyPr/>
          <a:lstStyle/>
          <a:p>
            <a:pPr eaLnBrk="1" hangingPunct="1"/>
            <a:r>
              <a:rPr lang="bg-BG" altLang="bg-BG" sz="1400"/>
              <a:t>Ще се радвам, ако така предложената информация е ангажирала вниманието ви и стане предпоставка за избор на вашата професия като офицер от Българската армия.</a:t>
            </a:r>
          </a:p>
          <a:p>
            <a:pPr eaLnBrk="1" hangingPunct="1"/>
            <a:endParaRPr lang="bg-BG" altLang="bg-BG"/>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AB601EE-15FD-400E-8839-340ECA1F264F}"/>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2131BA36-6739-437D-8D24-96F68B291D93}" type="slidenum">
              <a:rPr lang="bg-BG" altLang="bg-BG">
                <a:latin typeface="Arial" panose="020B0604020202020204" pitchFamily="34" charset="0"/>
              </a:rPr>
              <a:pPr/>
              <a:t>17</a:t>
            </a:fld>
            <a:endParaRPr lang="bg-BG" altLang="bg-BG">
              <a:latin typeface="Arial" panose="020B0604020202020204" pitchFamily="34" charset="0"/>
            </a:endParaRPr>
          </a:p>
        </p:txBody>
      </p:sp>
      <p:sp>
        <p:nvSpPr>
          <p:cNvPr id="37891" name="Rectangle 2">
            <a:extLst>
              <a:ext uri="{FF2B5EF4-FFF2-40B4-BE49-F238E27FC236}">
                <a16:creationId xmlns:a16="http://schemas.microsoft.com/office/drawing/2014/main" id="{95287A85-4899-43D7-B2FC-B73B3DF3F70E}"/>
              </a:ext>
            </a:extLst>
          </p:cNvPr>
          <p:cNvSpPr>
            <a:spLocks noRot="1" noChangeArrowheads="1" noTextEdit="1"/>
          </p:cNvSpPr>
          <p:nvPr>
            <p:ph type="sldImg"/>
          </p:nvPr>
        </p:nvSpPr>
        <p:spPr>
          <a:ln/>
        </p:spPr>
      </p:sp>
      <p:sp>
        <p:nvSpPr>
          <p:cNvPr id="37892" name="Rectangle 3">
            <a:extLst>
              <a:ext uri="{FF2B5EF4-FFF2-40B4-BE49-F238E27FC236}">
                <a16:creationId xmlns:a16="http://schemas.microsoft.com/office/drawing/2014/main" id="{B388CF0F-1885-47A0-823A-61E92FCA89F2}"/>
              </a:ext>
            </a:extLst>
          </p:cNvPr>
          <p:cNvSpPr>
            <a:spLocks noGrp="1" noChangeArrowheads="1"/>
          </p:cNvSpPr>
          <p:nvPr>
            <p:ph type="body" idx="1"/>
          </p:nvPr>
        </p:nvSpPr>
        <p:spPr>
          <a:noFill/>
        </p:spPr>
        <p:txBody>
          <a:bodyPr/>
          <a:lstStyle/>
          <a:p>
            <a:pPr eaLnBrk="1" hangingPunct="1"/>
            <a:r>
              <a:rPr lang="ru-RU" altLang="bg-BG" b="1"/>
              <a:t>Службата на български граждани в доброволния резерв</a:t>
            </a:r>
            <a:r>
              <a:rPr lang="ru-RU" altLang="bg-BG"/>
              <a:t> е служба с особено предназначение и включва период от време, през който резервистите на доброволен принцип се извикват за изпълнение на задачи в състава на военните формирования от въоръжените сили или за придобиване на  военна подготовка, за обучение в курсове за повишаване на квалификацията или за преквалификация.</a:t>
            </a:r>
            <a:endParaRPr lang="ru-RU" altLang="bg-BG" b="1"/>
          </a:p>
          <a:p>
            <a:pPr eaLnBrk="1" hangingPunct="1"/>
            <a:r>
              <a:rPr lang="ru-RU" altLang="bg-BG" b="1"/>
              <a:t>Кандидатите за резервисти</a:t>
            </a:r>
            <a:r>
              <a:rPr lang="ru-RU" altLang="bg-BG"/>
              <a:t> трябва да са пълнолетни български граждани, да са годни и психологически пригодни за служба в доброволния резерв, да притежават образование, съответстващо на изискванията на длъжността. Те трябва да не са осъждани за умишлено престъпление от общ характер, срещу  тях  да  няма  образувано  наказателно производство за умишлено престъпление от общ характер и да не са освобождавани от военна служба поради наложено дисциплинарно наказание ”уволнение”. Кандидатите не трябва да са навършили пределна възраст за служба в доброволния резерв.</a:t>
            </a:r>
            <a:endParaRPr lang="en-US" altLang="bg-BG"/>
          </a:p>
          <a:p>
            <a:pPr eaLnBrk="1" hangingPunct="1"/>
            <a:endParaRPr lang="en-US" altLang="bg-BG"/>
          </a:p>
          <a:p>
            <a:pPr algn="just" eaLnBrk="1" hangingPunct="1"/>
            <a:endParaRPr lang="en-US" altLang="bg-BG"/>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BD4628B5-3AEF-44E4-86F6-729AEDBB8BB4}"/>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E1F966FA-7AAF-43CA-A2DD-42001FE32019}" type="slidenum">
              <a:rPr lang="bg-BG" altLang="bg-BG">
                <a:latin typeface="Arial" panose="020B0604020202020204" pitchFamily="34" charset="0"/>
              </a:rPr>
              <a:pPr/>
              <a:t>18</a:t>
            </a:fld>
            <a:endParaRPr lang="bg-BG" altLang="bg-BG">
              <a:latin typeface="Arial" panose="020B0604020202020204" pitchFamily="34" charset="0"/>
            </a:endParaRPr>
          </a:p>
        </p:txBody>
      </p:sp>
      <p:sp>
        <p:nvSpPr>
          <p:cNvPr id="39939" name="Rectangle 2">
            <a:extLst>
              <a:ext uri="{FF2B5EF4-FFF2-40B4-BE49-F238E27FC236}">
                <a16:creationId xmlns:a16="http://schemas.microsoft.com/office/drawing/2014/main" id="{DD73972E-285E-46F4-BBF2-6618DD7FCE67}"/>
              </a:ext>
            </a:extLst>
          </p:cNvPr>
          <p:cNvSpPr>
            <a:spLocks noRot="1" noChangeArrowheads="1" noTextEdit="1"/>
          </p:cNvSpPr>
          <p:nvPr>
            <p:ph type="sldImg"/>
          </p:nvPr>
        </p:nvSpPr>
        <p:spPr>
          <a:ln/>
        </p:spPr>
      </p:sp>
      <p:sp>
        <p:nvSpPr>
          <p:cNvPr id="39940" name="Rectangle 3">
            <a:extLst>
              <a:ext uri="{FF2B5EF4-FFF2-40B4-BE49-F238E27FC236}">
                <a16:creationId xmlns:a16="http://schemas.microsoft.com/office/drawing/2014/main" id="{FCA6D412-C166-4016-90E1-987539665665}"/>
              </a:ext>
            </a:extLst>
          </p:cNvPr>
          <p:cNvSpPr>
            <a:spLocks noGrp="1" noChangeArrowheads="1"/>
          </p:cNvSpPr>
          <p:nvPr>
            <p:ph type="body" idx="1"/>
          </p:nvPr>
        </p:nvSpPr>
        <p:spPr>
          <a:noFill/>
        </p:spPr>
        <p:txBody>
          <a:bodyPr/>
          <a:lstStyle/>
          <a:p>
            <a:pPr eaLnBrk="1" hangingPunct="1"/>
            <a:r>
              <a:rPr lang="bg-BG" altLang="bg-BG"/>
              <a:t>Резервистите могат да се извикват на активна служба за временно изпълнение на задълженията на вакантни длъжности на военнослужещи – до назначаването на титуляр по регистъра на вакантните длъжности, за срок, не по-дълъг от една година.</a:t>
            </a:r>
          </a:p>
          <a:p>
            <a:pPr algn="just" eaLnBrk="1" hangingPunct="1"/>
            <a:endParaRPr lang="en-US" altLang="bg-BG"/>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5D3B409A-006D-48F2-9455-44097EDFB230}"/>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A4FD4C6F-AA28-4CE9-99DE-369BDAED1AB0}" type="slidenum">
              <a:rPr lang="bg-BG" altLang="bg-BG">
                <a:latin typeface="Arial" panose="020B0604020202020204" pitchFamily="34" charset="0"/>
              </a:rPr>
              <a:pPr/>
              <a:t>19</a:t>
            </a:fld>
            <a:endParaRPr lang="bg-BG" altLang="bg-BG">
              <a:latin typeface="Arial" panose="020B0604020202020204" pitchFamily="34" charset="0"/>
            </a:endParaRPr>
          </a:p>
        </p:txBody>
      </p:sp>
      <p:sp>
        <p:nvSpPr>
          <p:cNvPr id="41987" name="Rectangle 2">
            <a:extLst>
              <a:ext uri="{FF2B5EF4-FFF2-40B4-BE49-F238E27FC236}">
                <a16:creationId xmlns:a16="http://schemas.microsoft.com/office/drawing/2014/main" id="{1979AC92-891C-4257-B2E2-AAB5393D83FC}"/>
              </a:ext>
            </a:extLst>
          </p:cNvPr>
          <p:cNvSpPr>
            <a:spLocks noRot="1" noChangeArrowheads="1" noTextEdit="1"/>
          </p:cNvSpPr>
          <p:nvPr>
            <p:ph type="sldImg"/>
          </p:nvPr>
        </p:nvSpPr>
        <p:spPr>
          <a:ln/>
        </p:spPr>
      </p:sp>
      <p:sp>
        <p:nvSpPr>
          <p:cNvPr id="41988" name="Rectangle 3">
            <a:extLst>
              <a:ext uri="{FF2B5EF4-FFF2-40B4-BE49-F238E27FC236}">
                <a16:creationId xmlns:a16="http://schemas.microsoft.com/office/drawing/2014/main" id="{4BB67C53-5DFE-4B06-BA2C-0EFF68C81E8B}"/>
              </a:ext>
            </a:extLst>
          </p:cNvPr>
          <p:cNvSpPr>
            <a:spLocks noGrp="1" noChangeArrowheads="1"/>
          </p:cNvSpPr>
          <p:nvPr>
            <p:ph type="body" idx="1"/>
          </p:nvPr>
        </p:nvSpPr>
        <p:spPr>
          <a:noFill/>
        </p:spPr>
        <p:txBody>
          <a:bodyPr/>
          <a:lstStyle/>
          <a:p>
            <a:pPr eaLnBrk="1" hangingPunct="1"/>
            <a:r>
              <a:rPr lang="bg-BG" altLang="bg-BG"/>
              <a:t>За всяка навършена година на разположение на активна служба  резервистът получава възнаграждение в размер едно основно месечно възнаграждение в съответствие с присвоеното му военно звание и степен, изискващо се за длъжността, за която е сключен договора.</a:t>
            </a:r>
          </a:p>
          <a:p>
            <a:pPr eaLnBrk="1" hangingPunct="1"/>
            <a:r>
              <a:rPr lang="bg-BG" altLang="bg-BG"/>
              <a:t>               Резервист, който в договора е поел задължение да участва в мисии и операции извън страната, за всяка навършена година на разположение за активна служба получава възнаграждение в размер на основното месечно възнаграждение, умножено по 1,5.</a:t>
            </a:r>
          </a:p>
          <a:p>
            <a:pPr eaLnBrk="1" hangingPunct="1"/>
            <a:r>
              <a:rPr lang="bg-BG" altLang="bg-BG"/>
              <a:t>               Времето на разположение за активна служба не се смята за трудов и осигурителен стаж.</a:t>
            </a:r>
          </a:p>
          <a:p>
            <a:pPr algn="just" eaLnBrk="1" hangingPunct="1"/>
            <a:endParaRPr lang="en-US" altLang="bg-B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7CAE503C-C433-4872-ADE3-1FD372DC6A8E}"/>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D72D1FB3-4A6D-47BB-851A-76E83A7C9946}" type="slidenum">
              <a:rPr lang="bg-BG" altLang="bg-BG">
                <a:latin typeface="Arial" panose="020B0604020202020204" pitchFamily="34" charset="0"/>
              </a:rPr>
              <a:pPr/>
              <a:t>2</a:t>
            </a:fld>
            <a:endParaRPr lang="bg-BG" altLang="bg-BG">
              <a:latin typeface="Arial" panose="020B0604020202020204" pitchFamily="34" charset="0"/>
            </a:endParaRPr>
          </a:p>
        </p:txBody>
      </p:sp>
      <p:sp>
        <p:nvSpPr>
          <p:cNvPr id="7171" name="Rectangle 2">
            <a:extLst>
              <a:ext uri="{FF2B5EF4-FFF2-40B4-BE49-F238E27FC236}">
                <a16:creationId xmlns:a16="http://schemas.microsoft.com/office/drawing/2014/main" id="{C87A230A-F66A-4AFA-9DD1-AE04F093E843}"/>
              </a:ext>
            </a:extLst>
          </p:cNvPr>
          <p:cNvSpPr>
            <a:spLocks noRot="1" noChangeArrowheads="1" noTextEdit="1"/>
          </p:cNvSpPr>
          <p:nvPr>
            <p:ph type="sldImg"/>
          </p:nvPr>
        </p:nvSpPr>
        <p:spPr>
          <a:ln/>
        </p:spPr>
      </p:sp>
      <p:sp>
        <p:nvSpPr>
          <p:cNvPr id="7172" name="Rectangle 3">
            <a:extLst>
              <a:ext uri="{FF2B5EF4-FFF2-40B4-BE49-F238E27FC236}">
                <a16:creationId xmlns:a16="http://schemas.microsoft.com/office/drawing/2014/main" id="{1C880743-DC3B-49B6-85C5-FA3DDCBB1B5B}"/>
              </a:ext>
            </a:extLst>
          </p:cNvPr>
          <p:cNvSpPr>
            <a:spLocks noGrp="1" noChangeArrowheads="1"/>
          </p:cNvSpPr>
          <p:nvPr>
            <p:ph type="body" idx="1"/>
          </p:nvPr>
        </p:nvSpPr>
        <p:spPr>
          <a:noFill/>
        </p:spPr>
        <p:txBody>
          <a:bodyPr/>
          <a:lstStyle/>
          <a:p>
            <a:pPr algn="just" eaLnBrk="1" hangingPunct="1"/>
            <a:r>
              <a:rPr lang="bg-BG" altLang="bg-BG" sz="1400"/>
              <a:t>Българската армия доказва, че нашият народ може да се гордее с нея и в мир и в бран.</a:t>
            </a:r>
          </a:p>
          <a:p>
            <a:pPr algn="just" eaLnBrk="1" hangingPunct="1"/>
            <a:r>
              <a:rPr lang="bg-BG" altLang="bg-BG" sz="1400"/>
              <a:t>В националното ни съзнание образът на българския войник е нещо свещено.</a:t>
            </a:r>
            <a:r>
              <a:rPr lang="en-US" altLang="bg-BG" sz="1400"/>
              <a:t> </a:t>
            </a:r>
            <a:r>
              <a:rPr lang="bg-BG" altLang="bg-BG" sz="1400"/>
              <a:t>Извървял дългия път през годините</a:t>
            </a:r>
            <a:r>
              <a:rPr lang="en-US" altLang="bg-BG" sz="1400"/>
              <a:t>,</a:t>
            </a:r>
            <a:r>
              <a:rPr lang="bg-BG" altLang="bg-BG" sz="1400"/>
              <a:t> от формирането на българското опълчение и новосформираните пеши дружини, конни сотни и артилерийски батареи до бойното му кръщение в борбите за национално освобождение. </a:t>
            </a:r>
          </a:p>
          <a:p>
            <a:pPr algn="just" eaLnBrk="1" hangingPunct="1"/>
            <a:r>
              <a:rPr lang="bg-BG" altLang="bg-BG" sz="1400"/>
              <a:t>С цената на много усилия, лишения и труд нашите предци допринасоха за изграждането на облика на българския войник и професионалната приемственост между поколенията.</a:t>
            </a:r>
            <a:endParaRPr lang="en-US" altLang="bg-BG" sz="1400"/>
          </a:p>
          <a:p>
            <a:pPr eaLnBrk="1" hangingPunct="1"/>
            <a:r>
              <a:rPr lang="bg-BG" altLang="bg-BG" sz="1400"/>
              <a:t>За българския войн - закрилник</a:t>
            </a:r>
            <a:r>
              <a:rPr lang="en-US" altLang="bg-BG" sz="1400"/>
              <a:t> </a:t>
            </a:r>
            <a:r>
              <a:rPr lang="bg-BG" altLang="bg-BG" sz="1400"/>
              <a:t>и патриот, е отредено специално място в сърцето на всеки родолюбец- За да пребъде БЪЛГАРИЯ!</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1CA37A39-F447-430E-A3AE-196137CF9CD1}"/>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79421C76-2D91-4B77-87AB-C4598049F75C}" type="slidenum">
              <a:rPr lang="bg-BG" altLang="bg-BG">
                <a:latin typeface="Arial" panose="020B0604020202020204" pitchFamily="34" charset="0"/>
              </a:rPr>
              <a:pPr/>
              <a:t>20</a:t>
            </a:fld>
            <a:endParaRPr lang="bg-BG" altLang="bg-BG">
              <a:latin typeface="Arial" panose="020B0604020202020204" pitchFamily="34" charset="0"/>
            </a:endParaRPr>
          </a:p>
        </p:txBody>
      </p:sp>
      <p:sp>
        <p:nvSpPr>
          <p:cNvPr id="44035" name="Rectangle 2">
            <a:extLst>
              <a:ext uri="{FF2B5EF4-FFF2-40B4-BE49-F238E27FC236}">
                <a16:creationId xmlns:a16="http://schemas.microsoft.com/office/drawing/2014/main" id="{940AC8AB-4121-492E-8D08-E4D06AE33429}"/>
              </a:ext>
            </a:extLst>
          </p:cNvPr>
          <p:cNvSpPr>
            <a:spLocks noRot="1" noChangeArrowheads="1" noTextEdit="1"/>
          </p:cNvSpPr>
          <p:nvPr>
            <p:ph type="sldImg"/>
          </p:nvPr>
        </p:nvSpPr>
        <p:spPr>
          <a:ln/>
        </p:spPr>
      </p:sp>
      <p:sp>
        <p:nvSpPr>
          <p:cNvPr id="193539" name="Rectangle 3">
            <a:extLst>
              <a:ext uri="{FF2B5EF4-FFF2-40B4-BE49-F238E27FC236}">
                <a16:creationId xmlns:a16="http://schemas.microsoft.com/office/drawing/2014/main" id="{42E194E1-9D1A-4AF5-909C-FA268DBFE49F}"/>
              </a:ext>
            </a:extLst>
          </p:cNvPr>
          <p:cNvSpPr>
            <a:spLocks noGrp="1" noChangeArrowheads="1"/>
          </p:cNvSpPr>
          <p:nvPr>
            <p:ph type="body" idx="1"/>
          </p:nvPr>
        </p:nvSpPr>
        <p:spPr/>
        <p:txBody>
          <a:bodyPr/>
          <a:lstStyle/>
          <a:p>
            <a:pPr eaLnBrk="1" hangingPunct="1">
              <a:defRPr/>
            </a:pPr>
            <a:r>
              <a:rPr lang="bg-BG" altLang="bg-BG" b="1">
                <a:solidFill>
                  <a:srgbClr val="CC0000"/>
                </a:solidFill>
                <a:effectLst>
                  <a:outerShdw blurRad="38100" dist="38100" dir="2700000" algn="tl">
                    <a:srgbClr val="C0C0C0"/>
                  </a:outerShdw>
                </a:effectLst>
              </a:rPr>
              <a:t>УСЛОВИЯ ЗА КАНДИДАТСТВАНЕ</a:t>
            </a:r>
            <a:r>
              <a:rPr lang="bg-BG" altLang="bg-BG">
                <a:solidFill>
                  <a:srgbClr val="CC0000"/>
                </a:solidFill>
                <a:effectLst>
                  <a:outerShdw blurRad="38100" dist="38100" dir="2700000" algn="tl">
                    <a:srgbClr val="C0C0C0"/>
                  </a:outerShdw>
                </a:effectLst>
              </a:rPr>
              <a:t>:</a:t>
            </a:r>
          </a:p>
          <a:p>
            <a:pPr eaLnBrk="1" hangingPunct="1">
              <a:defRPr/>
            </a:pPr>
            <a:r>
              <a:rPr lang="bg-BG" altLang="bg-BG" b="1">
                <a:solidFill>
                  <a:schemeClr val="bg1"/>
                </a:solidFill>
                <a:effectLst>
                  <a:outerShdw blurRad="38100" dist="38100" dir="2700000" algn="tl">
                    <a:srgbClr val="C0C0C0"/>
                  </a:outerShdw>
                </a:effectLst>
              </a:rPr>
              <a:t>ДА СА ПЪЛНОЛЕТНИ ГРАЖДАНИ НА РЕПУБЛИКА БЪЛГАРИЯ И ДА НЯМАТ ДРУГО ГРАЖДАНСТВО;</a:t>
            </a:r>
          </a:p>
          <a:p>
            <a:pPr eaLnBrk="1" hangingPunct="1">
              <a:defRPr/>
            </a:pPr>
            <a:r>
              <a:rPr lang="bg-BG" altLang="bg-BG" b="1">
                <a:solidFill>
                  <a:schemeClr val="bg1"/>
                </a:solidFill>
                <a:effectLst>
                  <a:outerShdw blurRad="38100" dist="38100" dir="2700000" algn="tl">
                    <a:srgbClr val="C0C0C0"/>
                  </a:outerShdw>
                </a:effectLst>
              </a:rPr>
              <a:t>ДА СА ГОДНИ И ПСИХОЛОГИЧЕСКИ ПРИГОДНИ ЗА СЛУЖБА В ДОБРОВОЛНИЯ РЕЗЕРВ;</a:t>
            </a:r>
          </a:p>
          <a:p>
            <a:pPr eaLnBrk="1" hangingPunct="1">
              <a:defRPr/>
            </a:pPr>
            <a:r>
              <a:rPr lang="bg-BG" altLang="bg-BG" b="1">
                <a:solidFill>
                  <a:schemeClr val="bg1"/>
                </a:solidFill>
                <a:effectLst>
                  <a:outerShdw blurRad="38100" dist="38100" dir="2700000" algn="tl">
                    <a:srgbClr val="C0C0C0"/>
                  </a:outerShdw>
                </a:effectLst>
              </a:rPr>
              <a:t>ДА НЕ СА ОСЪЖДАНИ ЗА УМИШЛЕНО ПРЕСТЪПЛЕНИЕ ОТ ОБЩ ХАРАКТЕР;</a:t>
            </a:r>
          </a:p>
          <a:p>
            <a:pPr eaLnBrk="1" hangingPunct="1">
              <a:defRPr/>
            </a:pPr>
            <a:r>
              <a:rPr lang="bg-BG" altLang="bg-BG" b="1">
                <a:solidFill>
                  <a:schemeClr val="bg1"/>
                </a:solidFill>
                <a:effectLst>
                  <a:outerShdw blurRad="38100" dist="38100" dir="2700000" algn="tl">
                    <a:srgbClr val="C0C0C0"/>
                  </a:outerShdw>
                </a:effectLst>
              </a:rPr>
              <a:t>СРЕЩУ ТЯХ ДА НЯМА ОБРАЗУВАНО НАКАЗАТЕЛНО ПРОИЗВОДСТВО ЗА УМИШЛЕНО ПРЕСТЪПЛЕНИЕ ОТ ОБЩ ХАРАКТЕР;</a:t>
            </a:r>
          </a:p>
          <a:p>
            <a:pPr eaLnBrk="1" hangingPunct="1">
              <a:defRPr/>
            </a:pPr>
            <a:r>
              <a:rPr lang="bg-BG" altLang="bg-BG" b="1">
                <a:solidFill>
                  <a:schemeClr val="bg1"/>
                </a:solidFill>
                <a:effectLst>
                  <a:outerShdw blurRad="38100" dist="38100" dir="2700000" algn="tl">
                    <a:srgbClr val="C0C0C0"/>
                  </a:outerShdw>
                </a:effectLst>
              </a:rPr>
              <a:t>ДА НЕ СА ОСВОБОЖДАВАНИ ОТ ВОЕННА СЛУЖБА ПОРАДИ НАЛОЖЕНО ДИСЦИПЛИНАРНО НАКАЗАНИЕ “УВОЛНЕНИЕ”;</a:t>
            </a:r>
          </a:p>
          <a:p>
            <a:pPr eaLnBrk="1" hangingPunct="1">
              <a:defRPr/>
            </a:pPr>
            <a:r>
              <a:rPr lang="bg-BG" altLang="bg-BG" b="1">
                <a:solidFill>
                  <a:schemeClr val="bg1"/>
                </a:solidFill>
                <a:effectLst>
                  <a:outerShdw blurRad="38100" dist="38100" dir="2700000" algn="tl">
                    <a:srgbClr val="C0C0C0"/>
                  </a:outerShdw>
                </a:effectLst>
              </a:rPr>
              <a:t>ДА НЕ СА НАВЪРШИЛИ ПРЕДЕЛНА ВЪЗРАСТ ЗА СЛУЖБА В ДОБРОВОЛНИЯ РЕЗЕРВ;</a:t>
            </a:r>
          </a:p>
          <a:p>
            <a:pPr eaLnBrk="1" hangingPunct="1">
              <a:defRPr/>
            </a:pPr>
            <a:r>
              <a:rPr lang="bg-BG" altLang="bg-BG"/>
              <a:t>                   </a:t>
            </a:r>
          </a:p>
          <a:p>
            <a:pPr eaLnBrk="1" hangingPunct="1">
              <a:defRPr/>
            </a:pPr>
            <a:r>
              <a:rPr lang="bg-BG" altLang="bg-BG"/>
              <a:t>                  </a:t>
            </a:r>
          </a:p>
          <a:p>
            <a:pPr algn="just" eaLnBrk="1" hangingPunct="1">
              <a:defRPr/>
            </a:pPr>
            <a:endParaRPr lang="en-US" altLang="bg-BG"/>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8EE52CE-E1EF-439E-9066-FF6F837FAC3D}"/>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2B8D12AF-EBEF-4EC3-A543-C3436E00C51A}" type="slidenum">
              <a:rPr lang="bg-BG" altLang="bg-BG">
                <a:latin typeface="Arial" panose="020B0604020202020204" pitchFamily="34" charset="0"/>
              </a:rPr>
              <a:pPr/>
              <a:t>21</a:t>
            </a:fld>
            <a:endParaRPr lang="bg-BG" altLang="bg-BG">
              <a:latin typeface="Arial" panose="020B0604020202020204" pitchFamily="34" charset="0"/>
            </a:endParaRPr>
          </a:p>
        </p:txBody>
      </p:sp>
      <p:sp>
        <p:nvSpPr>
          <p:cNvPr id="46083" name="Rectangle 2">
            <a:extLst>
              <a:ext uri="{FF2B5EF4-FFF2-40B4-BE49-F238E27FC236}">
                <a16:creationId xmlns:a16="http://schemas.microsoft.com/office/drawing/2014/main" id="{FE005041-CBEC-4127-8449-7C26962C7468}"/>
              </a:ext>
            </a:extLst>
          </p:cNvPr>
          <p:cNvSpPr>
            <a:spLocks noRot="1" noChangeArrowheads="1" noTextEdit="1"/>
          </p:cNvSpPr>
          <p:nvPr>
            <p:ph type="sldImg"/>
          </p:nvPr>
        </p:nvSpPr>
        <p:spPr>
          <a:ln/>
        </p:spPr>
      </p:sp>
      <p:sp>
        <p:nvSpPr>
          <p:cNvPr id="46084" name="Rectangle 3">
            <a:extLst>
              <a:ext uri="{FF2B5EF4-FFF2-40B4-BE49-F238E27FC236}">
                <a16:creationId xmlns:a16="http://schemas.microsoft.com/office/drawing/2014/main" id="{882ACCCC-A38F-4B69-9F68-9075BE15CED2}"/>
              </a:ext>
            </a:extLst>
          </p:cNvPr>
          <p:cNvSpPr>
            <a:spLocks noGrp="1" noChangeArrowheads="1"/>
          </p:cNvSpPr>
          <p:nvPr>
            <p:ph type="body" idx="1"/>
          </p:nvPr>
        </p:nvSpPr>
        <p:spPr>
          <a:noFill/>
        </p:spPr>
        <p:txBody>
          <a:bodyPr/>
          <a:lstStyle/>
          <a:p>
            <a:pPr eaLnBrk="1" hangingPunct="1"/>
            <a:r>
              <a:rPr lang="ru-RU" altLang="bg-BG"/>
              <a:t>Пределната възраст за служба в доброволния резерв е:</a:t>
            </a:r>
            <a:endParaRPr lang="bg-BG" altLang="bg-BG"/>
          </a:p>
          <a:p>
            <a:pPr eaLnBrk="1" hangingPunct="1"/>
            <a:r>
              <a:rPr lang="ru-RU" altLang="bg-BG"/>
              <a:t>- </a:t>
            </a:r>
            <a:r>
              <a:rPr lang="bg-BG" altLang="bg-BG"/>
              <a:t>за войниците (матросите), сержантите (старшините), офицерските кандидати и младшите офицери – 55 години;</a:t>
            </a:r>
          </a:p>
          <a:p>
            <a:pPr eaLnBrk="1" hangingPunct="1"/>
            <a:r>
              <a:rPr lang="bg-BG" altLang="bg-BG"/>
              <a:t>- за старшите офицери – 60 години;</a:t>
            </a:r>
          </a:p>
          <a:p>
            <a:pPr eaLnBrk="1" hangingPunct="1"/>
            <a:r>
              <a:rPr lang="bg-BG" altLang="bg-BG"/>
              <a:t>- за офицерите с висши военни звания – 63 години</a:t>
            </a:r>
            <a:r>
              <a:rPr lang="ru-RU" altLang="bg-BG"/>
              <a:t>.</a:t>
            </a:r>
            <a:endParaRPr lang="bg-BG" altLang="bg-BG"/>
          </a:p>
          <a:p>
            <a:pPr eaLnBrk="1" hangingPunct="1"/>
            <a:r>
              <a:rPr lang="bg-BG" altLang="bg-BG"/>
              <a:t>                  Длъжностите, определени за приемане в доброволния резерв, се обявяват на интернет страницата на Министерството на отбраната и на Централното военно окръжие.</a:t>
            </a:r>
          </a:p>
          <a:p>
            <a:pPr eaLnBrk="1" hangingPunct="1"/>
            <a:r>
              <a:rPr lang="bg-BG" altLang="bg-BG"/>
              <a:t>                  Длъжностите се заемат след провеждане на конкурс при условия и по ред, определени с правилника за прилагане на закона и със сключения договор за служба в доброволния резерв.</a:t>
            </a:r>
          </a:p>
          <a:p>
            <a:pPr eaLnBrk="1" hangingPunct="1"/>
            <a:endParaRPr lang="bg-BG" altLang="bg-BG"/>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D66288D-B9CF-48F4-8D39-1EBED0629756}"/>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30B4D229-33BF-4E90-A62A-49FBAD08B131}" type="slidenum">
              <a:rPr lang="bg-BG" altLang="bg-BG">
                <a:latin typeface="Arial" panose="020B0604020202020204" pitchFamily="34" charset="0"/>
              </a:rPr>
              <a:pPr/>
              <a:t>22</a:t>
            </a:fld>
            <a:endParaRPr lang="bg-BG" altLang="bg-BG">
              <a:latin typeface="Arial" panose="020B0604020202020204" pitchFamily="34" charset="0"/>
            </a:endParaRPr>
          </a:p>
        </p:txBody>
      </p:sp>
      <p:sp>
        <p:nvSpPr>
          <p:cNvPr id="48131" name="Rectangle 2">
            <a:extLst>
              <a:ext uri="{FF2B5EF4-FFF2-40B4-BE49-F238E27FC236}">
                <a16:creationId xmlns:a16="http://schemas.microsoft.com/office/drawing/2014/main" id="{BDC7EA3E-A5CF-43A0-93F0-1A14AC5E3F78}"/>
              </a:ext>
            </a:extLst>
          </p:cNvPr>
          <p:cNvSpPr>
            <a:spLocks noRot="1" noChangeArrowheads="1" noTextEdit="1"/>
          </p:cNvSpPr>
          <p:nvPr>
            <p:ph type="sldImg"/>
          </p:nvPr>
        </p:nvSpPr>
        <p:spPr>
          <a:ln/>
        </p:spPr>
      </p:sp>
      <p:sp>
        <p:nvSpPr>
          <p:cNvPr id="48132" name="Rectangle 3">
            <a:extLst>
              <a:ext uri="{FF2B5EF4-FFF2-40B4-BE49-F238E27FC236}">
                <a16:creationId xmlns:a16="http://schemas.microsoft.com/office/drawing/2014/main" id="{4E9B8A46-E68C-49CD-86CB-44F7A3CD6B2D}"/>
              </a:ext>
            </a:extLst>
          </p:cNvPr>
          <p:cNvSpPr>
            <a:spLocks noGrp="1" noChangeArrowheads="1"/>
          </p:cNvSpPr>
          <p:nvPr>
            <p:ph type="body" idx="1"/>
          </p:nvPr>
        </p:nvSpPr>
        <p:spPr>
          <a:noFill/>
        </p:spPr>
        <p:txBody>
          <a:bodyPr/>
          <a:lstStyle/>
          <a:p>
            <a:pPr algn="just" eaLnBrk="1" hangingPunct="1"/>
            <a:r>
              <a:rPr lang="en-US" altLang="bg-BG">
                <a:solidFill>
                  <a:schemeClr val="bg1"/>
                </a:solidFill>
              </a:rPr>
              <a:t>	</a:t>
            </a:r>
            <a:r>
              <a:rPr lang="ru-RU" altLang="bg-BG" b="1">
                <a:solidFill>
                  <a:schemeClr val="bg1"/>
                </a:solidFill>
              </a:rPr>
              <a:t>ПРАВООТНОШЕНИЕТО ПО ИЗПЪЛНЕНИЕ НА СЛУЖБАТА В ДОБРОВОЛНИЯ РЕЗЕРВ ВЪЗНИКВА ВЪЗ ОСНОВА НА ДОГОВОР И СЛЕД ИЗДАВАНЕ НА НЕОБХОДИМОТО РАЗРЕШЕНИЕ ЗА ДОСТЪП ДО КЛАСИФИЦИРАНА ИНФОРМАЦИЯ.</a:t>
            </a:r>
          </a:p>
          <a:p>
            <a:pPr algn="just" eaLnBrk="1" hangingPunct="1"/>
            <a:r>
              <a:rPr lang="en-US" altLang="bg-BG" b="1">
                <a:solidFill>
                  <a:schemeClr val="bg1"/>
                </a:solidFill>
              </a:rPr>
              <a:t>	</a:t>
            </a:r>
            <a:r>
              <a:rPr lang="ru-RU" altLang="bg-BG" b="1">
                <a:solidFill>
                  <a:schemeClr val="bg1"/>
                </a:solidFill>
              </a:rPr>
              <a:t>В ДОГОВОРА ЗА СЛУЖБА В ДОБРОВОЛНИЯ РЕЗЕРВ СЕ ОПРЕДЕЛЯТ НАИМЕНОВАНИЕТО НА ДЛЪЖНОСТТА, НА КОЯТО РЕЗЕРВИСТЪТ СЕ НАЗНАЧАВА, СЪОТВЕТСТВАЩОТО ВОЕННО ЗВАНИЕ, УСЛОВИЯТА ЗА ОБУЧЕНИЕ, ПОВИШАВАНЕ НА КВАЛИФИКАЦИЯТА И ПРЕКВАЛИФИКАЦИЯТА, СРОКЪТ, МЯСТОТО НА СЛУЖБАТА, РЕДЪТ ЗА ИЗВИКВАНЕ, ВРЕМЕТО ЗА ЯВЯВАНЕ, УЧАСТИЕТО В ОПЕРАЦИИ И МИСИИ ИЗВЪН ТЕРИТОРИЯТА НА СТРАНАТА, ВЪЗНАГРАЖДЕНИЕТО, ПРАВАТА И ЗАДЪЛЖЕНИЯТА НА СТРАНИТЕ ПО ДОГОВОРА И ОБЕЗЩЕТЕНИЯТА НА  РЕЗЕРВИСТА И РАБОТОДАТЕЛЯ/ОРГАНА ПО НАЗНАЧАВАНЕ. </a:t>
            </a:r>
            <a:endParaRPr lang="bg-BG" altLang="bg-BG" b="1">
              <a:solidFill>
                <a:schemeClr val="bg1"/>
              </a:solidFill>
            </a:endParaRPr>
          </a:p>
          <a:p>
            <a:pPr algn="just" eaLnBrk="1" hangingPunct="1">
              <a:spcBef>
                <a:spcPct val="0"/>
              </a:spcBef>
            </a:pPr>
            <a:endParaRPr lang="bg-BG" altLang="bg-BG"/>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F0EB48B5-F1BB-4061-A07C-3A0B53BCDC38}"/>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F18AC988-4A33-4CD6-8945-4BF4753CDDEE}" type="slidenum">
              <a:rPr lang="bg-BG" altLang="bg-BG">
                <a:latin typeface="Arial" panose="020B0604020202020204" pitchFamily="34" charset="0"/>
              </a:rPr>
              <a:pPr/>
              <a:t>23</a:t>
            </a:fld>
            <a:endParaRPr lang="bg-BG" altLang="bg-BG">
              <a:latin typeface="Arial" panose="020B0604020202020204" pitchFamily="34" charset="0"/>
            </a:endParaRPr>
          </a:p>
        </p:txBody>
      </p:sp>
      <p:sp>
        <p:nvSpPr>
          <p:cNvPr id="50179" name="Rectangle 2">
            <a:extLst>
              <a:ext uri="{FF2B5EF4-FFF2-40B4-BE49-F238E27FC236}">
                <a16:creationId xmlns:a16="http://schemas.microsoft.com/office/drawing/2014/main" id="{2CE068F7-EADC-46FE-80E6-C61413F036DF}"/>
              </a:ext>
            </a:extLst>
          </p:cNvPr>
          <p:cNvSpPr>
            <a:spLocks noRot="1" noChangeArrowheads="1" noTextEdit="1"/>
          </p:cNvSpPr>
          <p:nvPr>
            <p:ph type="sldImg"/>
          </p:nvPr>
        </p:nvSpPr>
        <p:spPr>
          <a:ln/>
        </p:spPr>
      </p:sp>
      <p:sp>
        <p:nvSpPr>
          <p:cNvPr id="50180" name="Rectangle 3">
            <a:extLst>
              <a:ext uri="{FF2B5EF4-FFF2-40B4-BE49-F238E27FC236}">
                <a16:creationId xmlns:a16="http://schemas.microsoft.com/office/drawing/2014/main" id="{2BFF2B88-8066-4920-8A80-EE829A51E30A}"/>
              </a:ext>
            </a:extLst>
          </p:cNvPr>
          <p:cNvSpPr>
            <a:spLocks noGrp="1" noChangeArrowheads="1"/>
          </p:cNvSpPr>
          <p:nvPr>
            <p:ph type="body" idx="1"/>
          </p:nvPr>
        </p:nvSpPr>
        <p:spPr>
          <a:noFill/>
        </p:spPr>
        <p:txBody>
          <a:bodyPr/>
          <a:lstStyle/>
          <a:p>
            <a:pPr eaLnBrk="1" hangingPunct="1"/>
            <a:r>
              <a:rPr lang="en-US" altLang="bg-BG">
                <a:solidFill>
                  <a:schemeClr val="bg1"/>
                </a:solidFill>
              </a:rPr>
              <a:t>	</a:t>
            </a:r>
            <a:r>
              <a:rPr lang="ru-RU" altLang="bg-BG">
                <a:solidFill>
                  <a:schemeClr val="bg1"/>
                </a:solidFill>
              </a:rPr>
              <a:t>Договорът за служба в доброволния резерв е тристранен и се подписва от резервиста, от министъра на отбраната или от оправомощено от него длъжностно лице и от работодателя/органа по назначаване на резервиста. </a:t>
            </a:r>
            <a:r>
              <a:rPr lang="en-US" altLang="bg-BG">
                <a:solidFill>
                  <a:schemeClr val="bg1"/>
                </a:solidFill>
              </a:rPr>
              <a:t>         </a:t>
            </a:r>
          </a:p>
          <a:p>
            <a:pPr eaLnBrk="1" hangingPunct="1"/>
            <a:r>
              <a:rPr lang="en-US" altLang="bg-BG">
                <a:solidFill>
                  <a:schemeClr val="bg1"/>
                </a:solidFill>
              </a:rPr>
              <a:t>	</a:t>
            </a:r>
            <a:r>
              <a:rPr lang="ru-RU" altLang="bg-BG">
                <a:solidFill>
                  <a:schemeClr val="bg1"/>
                </a:solidFill>
              </a:rPr>
              <a:t>Максималният срок на договора за служба в доброволния резерв е не по-дълъг от 5 години. Същият може да се удължи със същия срок, по предложение на резервиста или министъра на отбраната или оправомощено от него длъжностно лице, отправено от другите страни в тримесечен срок преди изтичането му.</a:t>
            </a:r>
            <a:endParaRPr lang="bg-BG" altLang="bg-BG">
              <a:solidFill>
                <a:schemeClr val="bg1"/>
              </a:solidFill>
            </a:endParaRPr>
          </a:p>
          <a:p>
            <a:pPr eaLnBrk="1" hangingPunct="1"/>
            <a:endParaRPr lang="bg-BG" altLang="bg-BG"/>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3833AB2E-2F24-454B-93E5-F87BFAFF0C8C}"/>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9F89DA59-AF7A-4A98-B9F7-C8F16464C166}" type="slidenum">
              <a:rPr lang="bg-BG" altLang="bg-BG">
                <a:latin typeface="Arial" panose="020B0604020202020204" pitchFamily="34" charset="0"/>
              </a:rPr>
              <a:pPr/>
              <a:t>25</a:t>
            </a:fld>
            <a:endParaRPr lang="bg-BG" altLang="bg-BG">
              <a:latin typeface="Arial" panose="020B0604020202020204" pitchFamily="34" charset="0"/>
            </a:endParaRPr>
          </a:p>
        </p:txBody>
      </p:sp>
      <p:sp>
        <p:nvSpPr>
          <p:cNvPr id="53251" name="Rectangle 2">
            <a:extLst>
              <a:ext uri="{FF2B5EF4-FFF2-40B4-BE49-F238E27FC236}">
                <a16:creationId xmlns:a16="http://schemas.microsoft.com/office/drawing/2014/main" id="{2A7B1823-B059-4204-A535-A541F1AAF07A}"/>
              </a:ext>
            </a:extLst>
          </p:cNvPr>
          <p:cNvSpPr>
            <a:spLocks noRot="1" noChangeArrowheads="1" noTextEdit="1"/>
          </p:cNvSpPr>
          <p:nvPr>
            <p:ph type="sldImg"/>
          </p:nvPr>
        </p:nvSpPr>
        <p:spPr>
          <a:ln/>
        </p:spPr>
      </p:sp>
      <p:sp>
        <p:nvSpPr>
          <p:cNvPr id="53252" name="Rectangle 3">
            <a:extLst>
              <a:ext uri="{FF2B5EF4-FFF2-40B4-BE49-F238E27FC236}">
                <a16:creationId xmlns:a16="http://schemas.microsoft.com/office/drawing/2014/main" id="{D81F49B9-4520-48B8-B354-0A07EDB429A8}"/>
              </a:ext>
            </a:extLst>
          </p:cNvPr>
          <p:cNvSpPr>
            <a:spLocks noGrp="1" noChangeArrowheads="1"/>
          </p:cNvSpPr>
          <p:nvPr>
            <p:ph type="body" idx="1"/>
          </p:nvPr>
        </p:nvSpPr>
        <p:spPr>
          <a:noFill/>
        </p:spPr>
        <p:txBody>
          <a:bodyPr/>
          <a:lstStyle/>
          <a:p>
            <a:pPr eaLnBrk="1" hangingPunct="1"/>
            <a:r>
              <a:rPr lang="en-US" altLang="bg-BG">
                <a:solidFill>
                  <a:schemeClr val="bg1"/>
                </a:solidFill>
              </a:rPr>
              <a:t>	</a:t>
            </a:r>
            <a:r>
              <a:rPr lang="ru-RU" altLang="bg-BG">
                <a:solidFill>
                  <a:schemeClr val="bg1"/>
                </a:solidFill>
              </a:rPr>
              <a:t>Български граждани, които нямат сключени договори за резервисти, но имат военна или друга специална подготовка и могат да получат мобилизационно назначение са </a:t>
            </a:r>
            <a:r>
              <a:rPr lang="ru-RU" altLang="bg-BG" b="1">
                <a:solidFill>
                  <a:schemeClr val="bg1"/>
                </a:solidFill>
              </a:rPr>
              <a:t>запасни</a:t>
            </a:r>
            <a:r>
              <a:rPr lang="ru-RU" altLang="bg-BG">
                <a:solidFill>
                  <a:schemeClr val="bg1"/>
                </a:solidFill>
              </a:rPr>
              <a:t>.</a:t>
            </a:r>
            <a:endParaRPr lang="ru-RU" altLang="bg-BG" b="1">
              <a:solidFill>
                <a:schemeClr val="bg1"/>
              </a:solidFill>
            </a:endParaRPr>
          </a:p>
          <a:p>
            <a:pPr eaLnBrk="1" hangingPunct="1"/>
            <a:r>
              <a:rPr lang="en-US" altLang="bg-BG" b="1">
                <a:solidFill>
                  <a:schemeClr val="bg1"/>
                </a:solidFill>
              </a:rPr>
              <a:t>	</a:t>
            </a:r>
            <a:r>
              <a:rPr lang="ru-RU" altLang="bg-BG" b="1">
                <a:solidFill>
                  <a:schemeClr val="bg1"/>
                </a:solidFill>
              </a:rPr>
              <a:t>Запасът</a:t>
            </a:r>
            <a:r>
              <a:rPr lang="ru-RU" altLang="bg-BG">
                <a:solidFill>
                  <a:schemeClr val="bg1"/>
                </a:solidFill>
              </a:rPr>
              <a:t> е предназначен за комплектуване със запасни на военновременни формирования от въоръжените сили на Република България, поддържане на комплектуваността им при продължителни военни действия и ко</a:t>
            </a:r>
            <a:r>
              <a:rPr lang="bg-BG" altLang="bg-BG">
                <a:solidFill>
                  <a:schemeClr val="bg1"/>
                </a:solidFill>
              </a:rPr>
              <a:t>м</a:t>
            </a:r>
            <a:r>
              <a:rPr lang="ru-RU" altLang="bg-BG">
                <a:solidFill>
                  <a:schemeClr val="bg1"/>
                </a:solidFill>
              </a:rPr>
              <a:t>плектуване на структури за други сили от системата за национална сигурност на Република България за военно време.</a:t>
            </a:r>
          </a:p>
          <a:p>
            <a:pPr eaLnBrk="1" hangingPunct="1"/>
            <a:r>
              <a:rPr lang="en-US" altLang="bg-BG">
                <a:solidFill>
                  <a:schemeClr val="bg1"/>
                </a:solidFill>
              </a:rPr>
              <a:t>	</a:t>
            </a:r>
            <a:r>
              <a:rPr lang="ru-RU" altLang="bg-BG">
                <a:solidFill>
                  <a:schemeClr val="bg1"/>
                </a:solidFill>
              </a:rPr>
              <a:t>Запасният при обявяване на положение на война или на военно положение се явяват във военните формирования или структури за допълване на въоръжените сили, посочени в повиквателната заповед.</a:t>
            </a:r>
            <a:endParaRPr lang="bg-BG" altLang="bg-BG">
              <a:solidFill>
                <a:schemeClr val="bg1"/>
              </a:solidFill>
            </a:endParaRPr>
          </a:p>
          <a:p>
            <a:pPr eaLnBrk="1" hangingPunct="1"/>
            <a:endParaRPr lang="bg-BG" altLang="bg-BG"/>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750A22A-CE0C-4595-B572-E41432A44597}"/>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661A39A0-3696-4D84-A3D3-1BE4F5BCC163}" type="slidenum">
              <a:rPr lang="bg-BG" altLang="bg-BG">
                <a:latin typeface="Arial" panose="020B0604020202020204" pitchFamily="34" charset="0"/>
              </a:rPr>
              <a:pPr/>
              <a:t>26</a:t>
            </a:fld>
            <a:endParaRPr lang="bg-BG" altLang="bg-BG">
              <a:latin typeface="Arial" panose="020B0604020202020204" pitchFamily="34" charset="0"/>
            </a:endParaRPr>
          </a:p>
        </p:txBody>
      </p:sp>
      <p:sp>
        <p:nvSpPr>
          <p:cNvPr id="55299" name="Rectangle 2">
            <a:extLst>
              <a:ext uri="{FF2B5EF4-FFF2-40B4-BE49-F238E27FC236}">
                <a16:creationId xmlns:a16="http://schemas.microsoft.com/office/drawing/2014/main" id="{192C75E0-3962-40F9-B534-93DBD4C9714F}"/>
              </a:ext>
            </a:extLst>
          </p:cNvPr>
          <p:cNvSpPr>
            <a:spLocks noRot="1" noChangeArrowheads="1" noTextEdit="1"/>
          </p:cNvSpPr>
          <p:nvPr>
            <p:ph type="sldImg"/>
          </p:nvPr>
        </p:nvSpPr>
        <p:spPr>
          <a:ln/>
        </p:spPr>
      </p:sp>
      <p:sp>
        <p:nvSpPr>
          <p:cNvPr id="55300" name="Rectangle 3">
            <a:extLst>
              <a:ext uri="{FF2B5EF4-FFF2-40B4-BE49-F238E27FC236}">
                <a16:creationId xmlns:a16="http://schemas.microsoft.com/office/drawing/2014/main" id="{5E965470-616A-4148-9355-BABF388D587B}"/>
              </a:ext>
            </a:extLst>
          </p:cNvPr>
          <p:cNvSpPr>
            <a:spLocks noGrp="1" noChangeArrowheads="1"/>
          </p:cNvSpPr>
          <p:nvPr>
            <p:ph type="body" idx="1"/>
          </p:nvPr>
        </p:nvSpPr>
        <p:spPr>
          <a:noFill/>
        </p:spPr>
        <p:txBody>
          <a:bodyPr/>
          <a:lstStyle/>
          <a:p>
            <a:pPr eaLnBrk="1" hangingPunct="1"/>
            <a:r>
              <a:rPr lang="en-US" altLang="bg-BG" b="1">
                <a:solidFill>
                  <a:schemeClr val="bg1"/>
                </a:solidFill>
              </a:rPr>
              <a:t>	</a:t>
            </a:r>
            <a:r>
              <a:rPr lang="ru-RU" altLang="bg-BG" b="1">
                <a:solidFill>
                  <a:schemeClr val="bg1"/>
                </a:solidFill>
              </a:rPr>
              <a:t>Службата в запаса</a:t>
            </a:r>
            <a:r>
              <a:rPr lang="ru-RU" altLang="bg-BG">
                <a:solidFill>
                  <a:schemeClr val="bg1"/>
                </a:solidFill>
              </a:rPr>
              <a:t> е период от време, през който запасните с мобилизационно назначение имат готовност за изпълнение на задачи при обявяване  на положение на война или на военно положение в съответствие с получената повиквателна заповед. Запасният с мобилизационно назначение е длъжен при оповестяване да се яви в срок и на място, определени в повиквателната заповед. </a:t>
            </a:r>
            <a:endParaRPr lang="en-US" altLang="bg-BG">
              <a:solidFill>
                <a:schemeClr val="bg1"/>
              </a:solidFill>
            </a:endParaRPr>
          </a:p>
          <a:p>
            <a:pPr eaLnBrk="1" hangingPunct="1"/>
            <a:r>
              <a:rPr lang="en-US" altLang="bg-BG">
                <a:solidFill>
                  <a:schemeClr val="bg1"/>
                </a:solidFill>
              </a:rPr>
              <a:t>	</a:t>
            </a:r>
            <a:r>
              <a:rPr lang="ru-RU" altLang="bg-BG">
                <a:solidFill>
                  <a:schemeClr val="bg1"/>
                </a:solidFill>
              </a:rPr>
              <a:t>Запасните без мобилизационно назначение имат готовност за изпълнение на задачи във военно време след получаване на повиквателна заповед. Запасният без мобилизационно назначение е длъжен  при повикване да се яви в срок на мястото, където се води на отчет.</a:t>
            </a:r>
            <a:r>
              <a:rPr lang="bg-BG" altLang="bg-BG">
                <a:solidFill>
                  <a:schemeClr val="bg1"/>
                </a:solidFill>
              </a:rPr>
              <a:t> </a:t>
            </a:r>
          </a:p>
          <a:p>
            <a:pPr eaLnBrk="1" hangingPunct="1"/>
            <a:endParaRPr lang="bg-BG" altLang="bg-BG"/>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D1D8AC44-AFE7-4DD1-ACC2-26FE6C9B644E}"/>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AEB02686-8A0C-44CD-9BD9-F4BE8C8CC7A9}" type="slidenum">
              <a:rPr lang="bg-BG" altLang="bg-BG">
                <a:latin typeface="Arial" panose="020B0604020202020204" pitchFamily="34" charset="0"/>
              </a:rPr>
              <a:pPr/>
              <a:t>27</a:t>
            </a:fld>
            <a:endParaRPr lang="bg-BG" altLang="bg-BG">
              <a:latin typeface="Arial" panose="020B0604020202020204" pitchFamily="34" charset="0"/>
            </a:endParaRPr>
          </a:p>
        </p:txBody>
      </p:sp>
      <p:sp>
        <p:nvSpPr>
          <p:cNvPr id="57347" name="Rectangle 2">
            <a:extLst>
              <a:ext uri="{FF2B5EF4-FFF2-40B4-BE49-F238E27FC236}">
                <a16:creationId xmlns:a16="http://schemas.microsoft.com/office/drawing/2014/main" id="{F6BAB6BC-5307-46B6-8506-C0E50751E698}"/>
              </a:ext>
            </a:extLst>
          </p:cNvPr>
          <p:cNvSpPr>
            <a:spLocks noRot="1" noChangeArrowheads="1" noTextEdit="1"/>
          </p:cNvSpPr>
          <p:nvPr>
            <p:ph type="sldImg"/>
          </p:nvPr>
        </p:nvSpPr>
        <p:spPr>
          <a:ln/>
        </p:spPr>
      </p:sp>
      <p:sp>
        <p:nvSpPr>
          <p:cNvPr id="57348" name="Rectangle 3">
            <a:extLst>
              <a:ext uri="{FF2B5EF4-FFF2-40B4-BE49-F238E27FC236}">
                <a16:creationId xmlns:a16="http://schemas.microsoft.com/office/drawing/2014/main" id="{DE3473A3-398A-49E2-81F7-794D70B22342}"/>
              </a:ext>
            </a:extLst>
          </p:cNvPr>
          <p:cNvSpPr>
            <a:spLocks noGrp="1" noChangeArrowheads="1"/>
          </p:cNvSpPr>
          <p:nvPr>
            <p:ph type="body" idx="1"/>
          </p:nvPr>
        </p:nvSpPr>
        <p:spPr>
          <a:noFill/>
        </p:spPr>
        <p:txBody>
          <a:bodyPr/>
          <a:lstStyle/>
          <a:p>
            <a:pPr algn="just" eaLnBrk="1" hangingPunct="1">
              <a:spcBef>
                <a:spcPct val="50000"/>
              </a:spcBef>
            </a:pPr>
            <a:r>
              <a:rPr lang="en-US" altLang="bg-BG">
                <a:solidFill>
                  <a:schemeClr val="bg1"/>
                </a:solidFill>
              </a:rPr>
              <a:t>	</a:t>
            </a:r>
            <a:r>
              <a:rPr lang="ru-RU" altLang="bg-BG">
                <a:solidFill>
                  <a:schemeClr val="bg1"/>
                </a:solidFill>
              </a:rPr>
              <a:t>Въпреки отсъствието на непосредствена военна заплаха, в съответствие с изискванията на Конституцията на Р</a:t>
            </a:r>
            <a:r>
              <a:rPr lang="bg-BG" altLang="bg-BG">
                <a:solidFill>
                  <a:schemeClr val="bg1"/>
                </a:solidFill>
              </a:rPr>
              <a:t>епублика </a:t>
            </a:r>
            <a:r>
              <a:rPr lang="ru-RU" altLang="bg-BG">
                <a:solidFill>
                  <a:schemeClr val="bg1"/>
                </a:solidFill>
              </a:rPr>
              <a:t>България  и националната сигурност, страната ни поддържа и развива модерна и ефективна система за отбрана и въоръжени сили с личен състав, способни да защитят националната независимост и териториалната цялост на Репуплика България. Въоръжените сили на Република България, като съставна част на НАТО и Европейските сили за отбрана поемат и редица ангажименти по осигуряване на траен мир в региона и в световен мащаб. </a:t>
            </a:r>
            <a:endParaRPr lang="bg-BG" altLang="bg-BG">
              <a:solidFill>
                <a:schemeClr val="bg1"/>
              </a:solidFill>
            </a:endParaRPr>
          </a:p>
          <a:p>
            <a:pPr eaLnBrk="1" hangingPunct="1"/>
            <a:endParaRPr lang="bg-BG" altLang="bg-BG"/>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D928CC5-5FD0-4B51-99FC-5E4ABA28D812}"/>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A7EE912C-3B4F-45B7-9AD2-9289FCAACE5B}" type="slidenum">
              <a:rPr lang="bg-BG" altLang="bg-BG">
                <a:latin typeface="Arial" panose="020B0604020202020204" pitchFamily="34" charset="0"/>
              </a:rPr>
              <a:pPr/>
              <a:t>29</a:t>
            </a:fld>
            <a:endParaRPr lang="bg-BG" altLang="bg-BG">
              <a:latin typeface="Arial" panose="020B0604020202020204" pitchFamily="34" charset="0"/>
            </a:endParaRPr>
          </a:p>
        </p:txBody>
      </p:sp>
      <p:sp>
        <p:nvSpPr>
          <p:cNvPr id="60419" name="Rectangle 2">
            <a:extLst>
              <a:ext uri="{FF2B5EF4-FFF2-40B4-BE49-F238E27FC236}">
                <a16:creationId xmlns:a16="http://schemas.microsoft.com/office/drawing/2014/main" id="{682B7638-E9C9-41D7-91A1-1084BC7B14AC}"/>
              </a:ext>
            </a:extLst>
          </p:cNvPr>
          <p:cNvSpPr>
            <a:spLocks noRot="1" noChangeArrowheads="1" noTextEdit="1"/>
          </p:cNvSpPr>
          <p:nvPr>
            <p:ph type="sldImg"/>
          </p:nvPr>
        </p:nvSpPr>
        <p:spPr>
          <a:ln/>
        </p:spPr>
      </p:sp>
      <p:sp>
        <p:nvSpPr>
          <p:cNvPr id="60420" name="Rectangle 3">
            <a:extLst>
              <a:ext uri="{FF2B5EF4-FFF2-40B4-BE49-F238E27FC236}">
                <a16:creationId xmlns:a16="http://schemas.microsoft.com/office/drawing/2014/main" id="{F35E4FF2-A65A-4ABD-A159-99A673F3BC55}"/>
              </a:ext>
            </a:extLst>
          </p:cNvPr>
          <p:cNvSpPr>
            <a:spLocks noGrp="1" noChangeArrowheads="1"/>
          </p:cNvSpPr>
          <p:nvPr>
            <p:ph type="body" idx="1"/>
          </p:nvPr>
        </p:nvSpPr>
        <p:spPr>
          <a:noFill/>
        </p:spPr>
        <p:txBody>
          <a:bodyPr/>
          <a:lstStyle/>
          <a:p>
            <a:pPr eaLnBrk="1" hangingPunct="1"/>
            <a:r>
              <a:rPr lang="bg-BG" altLang="bg-BG" sz="1400"/>
              <a:t>Благодаря за вниманието</a:t>
            </a:r>
            <a:r>
              <a:rPr lang="en-US" altLang="bg-BG" sz="1400"/>
              <a:t>!</a:t>
            </a:r>
            <a:endParaRPr lang="bg-BG" altLang="bg-BG" sz="1400"/>
          </a:p>
          <a:p>
            <a:pPr eaLnBrk="1" hangingPunct="1"/>
            <a:endParaRPr lang="bg-BG" altLang="bg-B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9E37EF09-F8E6-46DF-A041-BEF21445F9B7}"/>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6DE7980A-449C-4C7B-A03A-94D21DF62EE6}" type="slidenum">
              <a:rPr lang="bg-BG" altLang="bg-BG">
                <a:latin typeface="Arial" panose="020B0604020202020204" pitchFamily="34" charset="0"/>
              </a:rPr>
              <a:pPr/>
              <a:t>3</a:t>
            </a:fld>
            <a:endParaRPr lang="bg-BG" altLang="bg-BG">
              <a:latin typeface="Arial" panose="020B0604020202020204" pitchFamily="34" charset="0"/>
            </a:endParaRPr>
          </a:p>
        </p:txBody>
      </p:sp>
      <p:sp>
        <p:nvSpPr>
          <p:cNvPr id="9219" name="Rectangle 2">
            <a:extLst>
              <a:ext uri="{FF2B5EF4-FFF2-40B4-BE49-F238E27FC236}">
                <a16:creationId xmlns:a16="http://schemas.microsoft.com/office/drawing/2014/main" id="{9ABECCC4-7842-48D4-9B24-028021F8B1F2}"/>
              </a:ext>
            </a:extLst>
          </p:cNvPr>
          <p:cNvSpPr>
            <a:spLocks noRot="1" noChangeArrowheads="1" noTextEdit="1"/>
          </p:cNvSpPr>
          <p:nvPr>
            <p:ph type="sldImg"/>
          </p:nvPr>
        </p:nvSpPr>
        <p:spPr>
          <a:ln/>
        </p:spPr>
      </p:sp>
      <p:sp>
        <p:nvSpPr>
          <p:cNvPr id="9220" name="Rectangle 3">
            <a:extLst>
              <a:ext uri="{FF2B5EF4-FFF2-40B4-BE49-F238E27FC236}">
                <a16:creationId xmlns:a16="http://schemas.microsoft.com/office/drawing/2014/main" id="{45019BB1-37AA-4DB5-82A2-7917E91E408B}"/>
              </a:ext>
            </a:extLst>
          </p:cNvPr>
          <p:cNvSpPr>
            <a:spLocks noGrp="1" noChangeArrowheads="1"/>
          </p:cNvSpPr>
          <p:nvPr>
            <p:ph type="body" idx="1"/>
          </p:nvPr>
        </p:nvSpPr>
        <p:spPr>
          <a:noFill/>
        </p:spPr>
        <p:txBody>
          <a:bodyPr/>
          <a:lstStyle/>
          <a:p>
            <a:pPr algn="just" eaLnBrk="1" hangingPunct="1"/>
            <a:r>
              <a:rPr lang="bg-BG" altLang="bg-BG"/>
              <a:t>За да пребъде и Българската армия, в нея се извърши процес на професионализация.</a:t>
            </a:r>
          </a:p>
          <a:p>
            <a:pPr algn="just" eaLnBrk="1" hangingPunct="1"/>
            <a:r>
              <a:rPr lang="bg-BG" altLang="bg-BG"/>
              <a:t>Волята на политическото и военното ръководство на страната е за създаване на войски и сили с висока бойна мощ, способни да изпълняват поставените им задачи в реалностите на новото време.</a:t>
            </a:r>
          </a:p>
          <a:p>
            <a:pPr algn="just" eaLnBrk="1" hangingPunct="1"/>
            <a:r>
              <a:rPr lang="bg-BG" altLang="bg-BG"/>
              <a:t>Съвремените предизвикателства, пред които е изправена световната и национална сигурност изискват по-добре обучени, боеспособни и добре мотивирани военнослужещи. Такива са военнослужещите, които чрез своята ефективност и висока войнска мотивация са печеливша инвестиция за Националната сигурност. </a:t>
            </a:r>
          </a:p>
          <a:p>
            <a:pPr algn="just" eaLnBrk="1" hangingPunct="1"/>
            <a:r>
              <a:rPr lang="bg-BG" altLang="bg-BG"/>
              <a:t>Професионалната, квалифицирана и ефективна армия е най-адекватния отговор на асемитричните терористични заплахи, пред които е изправена националната сигурност. Това е причина професионализацията да бъде част от процеса на модернизация на нашата армия.</a:t>
            </a:r>
          </a:p>
          <a:p>
            <a:pPr algn="just" eaLnBrk="1" hangingPunct="1"/>
            <a:r>
              <a:rPr lang="bg-BG" altLang="bg-BG"/>
              <a:t>Ето защо усилията на всички са насочени към адекватно прилагане на световните тенденции за изграждане и развитие на модерна армия. </a:t>
            </a:r>
            <a:endParaRPr lang="en-US" altLang="bg-BG"/>
          </a:p>
          <a:p>
            <a:pPr eaLnBrk="1" hangingPunct="1"/>
            <a:endParaRPr lang="bg-BG" altLang="bg-B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0B6069D-DDA0-4303-9685-E15471898E4E}"/>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803DF17A-FB7E-4CC6-BA3A-9140A21C6C0A}" type="slidenum">
              <a:rPr lang="bg-BG" altLang="bg-BG">
                <a:latin typeface="Arial" panose="020B0604020202020204" pitchFamily="34" charset="0"/>
              </a:rPr>
              <a:pPr/>
              <a:t>4</a:t>
            </a:fld>
            <a:endParaRPr lang="bg-BG" altLang="bg-BG">
              <a:latin typeface="Arial" panose="020B0604020202020204" pitchFamily="34" charset="0"/>
            </a:endParaRPr>
          </a:p>
        </p:txBody>
      </p:sp>
      <p:sp>
        <p:nvSpPr>
          <p:cNvPr id="11267" name="Rectangle 2">
            <a:extLst>
              <a:ext uri="{FF2B5EF4-FFF2-40B4-BE49-F238E27FC236}">
                <a16:creationId xmlns:a16="http://schemas.microsoft.com/office/drawing/2014/main" id="{F69DEE93-4093-43C6-9421-765DEC6D4E8C}"/>
              </a:ext>
            </a:extLst>
          </p:cNvPr>
          <p:cNvSpPr>
            <a:spLocks noRot="1" noChangeArrowheads="1" noTextEdit="1"/>
          </p:cNvSpPr>
          <p:nvPr>
            <p:ph type="sldImg"/>
          </p:nvPr>
        </p:nvSpPr>
        <p:spPr>
          <a:ln/>
        </p:spPr>
      </p:sp>
      <p:sp>
        <p:nvSpPr>
          <p:cNvPr id="11268" name="Rectangle 3">
            <a:extLst>
              <a:ext uri="{FF2B5EF4-FFF2-40B4-BE49-F238E27FC236}">
                <a16:creationId xmlns:a16="http://schemas.microsoft.com/office/drawing/2014/main" id="{86436F06-0CDD-42A5-BE03-F7C447F5B24C}"/>
              </a:ext>
            </a:extLst>
          </p:cNvPr>
          <p:cNvSpPr>
            <a:spLocks noGrp="1" noChangeArrowheads="1"/>
          </p:cNvSpPr>
          <p:nvPr>
            <p:ph type="body" idx="1"/>
          </p:nvPr>
        </p:nvSpPr>
        <p:spPr>
          <a:noFill/>
        </p:spPr>
        <p:txBody>
          <a:bodyPr/>
          <a:lstStyle/>
          <a:p>
            <a:pPr algn="just" eaLnBrk="1" hangingPunct="1"/>
            <a:r>
              <a:rPr lang="bg-BG" altLang="bg-BG" sz="1400"/>
              <a:t>Да бъдеш войник е не само призвание, отговорност, задължение, личен избор, но и професия и въпрос на чест. </a:t>
            </a:r>
          </a:p>
          <a:p>
            <a:pPr algn="just" eaLnBrk="1" hangingPunct="1"/>
            <a:r>
              <a:rPr lang="bg-BG" altLang="bg-BG" sz="1400"/>
              <a:t>Сутрин отиваш на работа, вечер излизаш с приятели или се прибираш при семейството си.</a:t>
            </a:r>
          </a:p>
          <a:p>
            <a:pPr algn="just" eaLnBrk="1" hangingPunct="1"/>
            <a:r>
              <a:rPr lang="bg-BG" altLang="bg-BG" sz="1400"/>
              <a:t>Винаги си на разположение, готов да изпълняваш поставените задачи.</a:t>
            </a:r>
          </a:p>
          <a:p>
            <a:pPr algn="just" eaLnBrk="1" hangingPunct="1"/>
            <a:r>
              <a:rPr lang="bg-BG" altLang="bg-BG" sz="1400"/>
              <a:t>Преодоляваш трудностите на ежедневието, усъвършенстваш военната си подготовка, получаваш заплата.</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11B2C367-8672-4FED-AEB8-52F5E1149E53}"/>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3353E62C-06F6-459B-919B-375C0BFE9CE7}" type="slidenum">
              <a:rPr lang="bg-BG" altLang="bg-BG">
                <a:latin typeface="Arial" panose="020B0604020202020204" pitchFamily="34" charset="0"/>
              </a:rPr>
              <a:pPr/>
              <a:t>5</a:t>
            </a:fld>
            <a:endParaRPr lang="bg-BG" altLang="bg-BG">
              <a:latin typeface="Arial" panose="020B0604020202020204" pitchFamily="34" charset="0"/>
            </a:endParaRPr>
          </a:p>
        </p:txBody>
      </p:sp>
      <p:sp>
        <p:nvSpPr>
          <p:cNvPr id="13315" name="Rectangle 2">
            <a:extLst>
              <a:ext uri="{FF2B5EF4-FFF2-40B4-BE49-F238E27FC236}">
                <a16:creationId xmlns:a16="http://schemas.microsoft.com/office/drawing/2014/main" id="{AA689605-8AFA-431F-B147-65D45B979FCC}"/>
              </a:ext>
            </a:extLst>
          </p:cNvPr>
          <p:cNvSpPr>
            <a:spLocks noRot="1" noChangeArrowheads="1" noTextEdit="1"/>
          </p:cNvSpPr>
          <p:nvPr>
            <p:ph type="sldImg"/>
          </p:nvPr>
        </p:nvSpPr>
        <p:spPr>
          <a:ln/>
        </p:spPr>
      </p:sp>
      <p:sp>
        <p:nvSpPr>
          <p:cNvPr id="13316" name="Rectangle 3">
            <a:extLst>
              <a:ext uri="{FF2B5EF4-FFF2-40B4-BE49-F238E27FC236}">
                <a16:creationId xmlns:a16="http://schemas.microsoft.com/office/drawing/2014/main" id="{70B4B65D-D9C6-4FF2-B2C2-3F5A99214FF6}"/>
              </a:ext>
            </a:extLst>
          </p:cNvPr>
          <p:cNvSpPr>
            <a:spLocks noGrp="1" noChangeArrowheads="1"/>
          </p:cNvSpPr>
          <p:nvPr>
            <p:ph type="body" idx="1"/>
          </p:nvPr>
        </p:nvSpPr>
        <p:spPr>
          <a:noFill/>
        </p:spPr>
        <p:txBody>
          <a:bodyPr/>
          <a:lstStyle/>
          <a:p>
            <a:pPr lvl="1" algn="just" eaLnBrk="1" hangingPunct="1">
              <a:lnSpc>
                <a:spcPct val="80000"/>
              </a:lnSpc>
            </a:pPr>
            <a:r>
              <a:rPr lang="bg-BG" altLang="bg-BG" sz="1100"/>
              <a:t>МО гарантира на новоприетите войници договор с минимален срок от 3 години.</a:t>
            </a:r>
            <a:endParaRPr lang="bg-BG" altLang="bg-BG" sz="1100" b="1"/>
          </a:p>
          <a:p>
            <a:pPr algn="just" eaLnBrk="1" hangingPunct="1">
              <a:lnSpc>
                <a:spcPct val="80000"/>
              </a:lnSpc>
            </a:pPr>
            <a:r>
              <a:rPr lang="bg-BG" altLang="bg-BG" sz="1100" b="1"/>
              <a:t>Военнослужещи получават:</a:t>
            </a:r>
          </a:p>
          <a:p>
            <a:pPr algn="just" eaLnBrk="1" hangingPunct="1">
              <a:lnSpc>
                <a:spcPct val="80000"/>
              </a:lnSpc>
              <a:buFontTx/>
              <a:buChar char="•"/>
            </a:pPr>
            <a:r>
              <a:rPr lang="bg-BG" altLang="bg-BG" sz="1100"/>
              <a:t>Добро и сигурно парично заплащане на своя труд;</a:t>
            </a:r>
          </a:p>
          <a:p>
            <a:pPr algn="just" eaLnBrk="1" hangingPunct="1">
              <a:lnSpc>
                <a:spcPct val="80000"/>
              </a:lnSpc>
              <a:buFontTx/>
              <a:buChar char="•"/>
            </a:pPr>
            <a:r>
              <a:rPr lang="bg-BG" altLang="bg-BG" sz="1100"/>
              <a:t>Допълнителни и извънредни възнаграждения за специфични условия на труд;</a:t>
            </a:r>
          </a:p>
          <a:p>
            <a:pPr algn="just" eaLnBrk="1" hangingPunct="1">
              <a:lnSpc>
                <a:spcPct val="80000"/>
              </a:lnSpc>
              <a:buFontTx/>
              <a:buChar char="•"/>
            </a:pPr>
            <a:r>
              <a:rPr lang="bg-BG" altLang="bg-BG" sz="1100"/>
              <a:t>Порционни пари;</a:t>
            </a:r>
          </a:p>
          <a:p>
            <a:pPr algn="just" eaLnBrk="1" hangingPunct="1">
              <a:lnSpc>
                <a:spcPct val="80000"/>
              </a:lnSpc>
              <a:buFontTx/>
              <a:buChar char="•"/>
            </a:pPr>
            <a:r>
              <a:rPr lang="bg-BG" altLang="bg-BG" sz="1100"/>
              <a:t>Пари за облекло;</a:t>
            </a:r>
          </a:p>
          <a:p>
            <a:pPr algn="just" eaLnBrk="1" hangingPunct="1">
              <a:lnSpc>
                <a:spcPct val="80000"/>
              </a:lnSpc>
              <a:buFontTx/>
              <a:buChar char="•"/>
            </a:pPr>
            <a:r>
              <a:rPr lang="bg-BG" altLang="bg-BG" sz="1100"/>
              <a:t>Обществено осигуряване и застраховки;</a:t>
            </a:r>
          </a:p>
          <a:p>
            <a:pPr algn="just" eaLnBrk="1" hangingPunct="1">
              <a:lnSpc>
                <a:spcPct val="80000"/>
              </a:lnSpc>
              <a:buFontTx/>
              <a:buChar char="•"/>
            </a:pPr>
            <a:r>
              <a:rPr lang="bg-BG" altLang="bg-BG" sz="1100"/>
              <a:t>Парична компенсация на член от семейството при преместване в друго населено място;</a:t>
            </a:r>
          </a:p>
          <a:p>
            <a:pPr algn="just" eaLnBrk="1" hangingPunct="1">
              <a:lnSpc>
                <a:spcPct val="80000"/>
              </a:lnSpc>
              <a:buFontTx/>
              <a:buChar char="•"/>
            </a:pPr>
            <a:r>
              <a:rPr lang="bg-BG" altLang="bg-BG" sz="1100"/>
              <a:t>Възможност за обучение във висши военни и граждански училища;</a:t>
            </a:r>
          </a:p>
          <a:p>
            <a:pPr algn="just" eaLnBrk="1" hangingPunct="1">
              <a:lnSpc>
                <a:spcPct val="80000"/>
              </a:lnSpc>
              <a:buFontTx/>
              <a:buChar char="•"/>
            </a:pPr>
            <a:r>
              <a:rPr lang="bg-BG" altLang="bg-BG" sz="1100" b="1"/>
              <a:t>Възможност за професионално развитие като сержант или офицер и повишаване в звание;</a:t>
            </a:r>
          </a:p>
          <a:p>
            <a:pPr algn="just" eaLnBrk="1" hangingPunct="1">
              <a:lnSpc>
                <a:spcPct val="80000"/>
              </a:lnSpc>
              <a:buFontTx/>
              <a:buChar char="•"/>
            </a:pPr>
            <a:r>
              <a:rPr lang="bg-BG" altLang="bg-BG" sz="1100"/>
              <a:t>Платен годишен отпуск - 30 работни дни;</a:t>
            </a:r>
          </a:p>
          <a:p>
            <a:pPr algn="just" eaLnBrk="1" hangingPunct="1">
              <a:lnSpc>
                <a:spcPct val="80000"/>
              </a:lnSpc>
              <a:buFontTx/>
              <a:buChar char="•"/>
            </a:pPr>
            <a:r>
              <a:rPr lang="bg-BG" altLang="bg-BG" sz="1100"/>
              <a:t>Допълнителен отпуск -по 1 ден за всяка прослужена година;</a:t>
            </a:r>
          </a:p>
          <a:p>
            <a:pPr algn="just" eaLnBrk="1" hangingPunct="1">
              <a:lnSpc>
                <a:spcPct val="80000"/>
              </a:lnSpc>
              <a:buFontTx/>
              <a:buChar char="•"/>
            </a:pPr>
            <a:r>
              <a:rPr lang="bg-BG" altLang="bg-BG" sz="1100"/>
              <a:t>За военнослужещите – жени, отпуск за бременност, раждане и осиновяване на дете, при условията на Кодекса на труда.</a:t>
            </a:r>
          </a:p>
          <a:p>
            <a:pPr algn="just" eaLnBrk="1" hangingPunct="1">
              <a:lnSpc>
                <a:spcPct val="80000"/>
              </a:lnSpc>
              <a:buFontTx/>
              <a:buChar char="•"/>
            </a:pPr>
            <a:r>
              <a:rPr lang="bg-BG" altLang="bg-BG" sz="1100"/>
              <a:t>Възможност за настаняване на децата на военнослужещите във ведомствени детски градини.</a:t>
            </a:r>
          </a:p>
          <a:p>
            <a:pPr algn="just" eaLnBrk="1" hangingPunct="1">
              <a:lnSpc>
                <a:spcPct val="80000"/>
              </a:lnSpc>
              <a:buFontTx/>
              <a:buChar char="•"/>
            </a:pPr>
            <a:r>
              <a:rPr lang="bg-BG" altLang="bg-BG" sz="1100"/>
              <a:t>Социални програми за почивка – 70</a:t>
            </a:r>
            <a:r>
              <a:rPr lang="en-US" altLang="bg-BG" sz="1100"/>
              <a:t>%</a:t>
            </a:r>
            <a:r>
              <a:rPr lang="bg-BG" altLang="bg-BG" sz="1100"/>
              <a:t> – МО, 30</a:t>
            </a:r>
            <a:r>
              <a:rPr lang="en-US" altLang="bg-BG" sz="1100"/>
              <a:t>%</a:t>
            </a:r>
            <a:r>
              <a:rPr lang="bg-BG" altLang="bg-BG" sz="1100"/>
              <a:t> - военнослужещите</a:t>
            </a:r>
          </a:p>
          <a:p>
            <a:pPr algn="just" eaLnBrk="1" hangingPunct="1">
              <a:lnSpc>
                <a:spcPct val="80000"/>
              </a:lnSpc>
              <a:buFontTx/>
              <a:buChar char="•"/>
            </a:pPr>
            <a:r>
              <a:rPr lang="bg-BG" altLang="bg-BG" sz="1100"/>
              <a:t>Пътуването на военнослужещите и техните семейства при отиване и връщане от годишен отпуск веднъж в годината е за сметка на ведомството.</a:t>
            </a:r>
          </a:p>
          <a:p>
            <a:pPr algn="just" eaLnBrk="1" hangingPunct="1">
              <a:lnSpc>
                <a:spcPct val="80000"/>
              </a:lnSpc>
              <a:buFontTx/>
              <a:buChar char="•"/>
            </a:pPr>
            <a:r>
              <a:rPr lang="bg-BG" altLang="bg-BG" sz="1100"/>
              <a:t>МО създава ведомствен жилищен фонд – който предоставя на своите военнослужещи.</a:t>
            </a:r>
          </a:p>
          <a:p>
            <a:pPr algn="just" eaLnBrk="1" hangingPunct="1">
              <a:lnSpc>
                <a:spcPct val="80000"/>
              </a:lnSpc>
              <a:buFontTx/>
              <a:buChar char="•"/>
            </a:pPr>
            <a:r>
              <a:rPr lang="bg-BG" altLang="bg-BG" sz="1100"/>
              <a:t>На военнослужещите, ползващи жилище на свободно договаряне, МО изплаща компенсационни суми при условия и по ред, определени от Министерския съвет.</a:t>
            </a:r>
          </a:p>
          <a:p>
            <a:pPr algn="just" eaLnBrk="1" hangingPunct="1">
              <a:lnSpc>
                <a:spcPct val="80000"/>
              </a:lnSpc>
              <a:buFontTx/>
              <a:buChar char="•"/>
            </a:pPr>
            <a:r>
              <a:rPr lang="bg-BG" altLang="bg-BG" sz="1100"/>
              <a:t>МО осигурява право на пенсия по условията на първа категория.</a:t>
            </a:r>
          </a:p>
          <a:p>
            <a:pPr algn="just" eaLnBrk="1" hangingPunct="1">
              <a:lnSpc>
                <a:spcPct val="80000"/>
              </a:lnSpc>
              <a:buFontTx/>
              <a:buChar char="•"/>
            </a:pPr>
            <a:r>
              <a:rPr lang="bg-BG" altLang="bg-BG" sz="1100"/>
              <a:t>При желание можете да прекратите договора си за ВС, за което се подава рапорт до командира (началника) на военното формирование.</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B0C493D2-B82A-4A6F-845E-3A1A8F995251}"/>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3FA23664-537B-4FDB-9C9D-04F83276878D}" type="slidenum">
              <a:rPr lang="bg-BG" altLang="bg-BG">
                <a:latin typeface="Arial" panose="020B0604020202020204" pitchFamily="34" charset="0"/>
              </a:rPr>
              <a:pPr/>
              <a:t>6</a:t>
            </a:fld>
            <a:endParaRPr lang="bg-BG" altLang="bg-BG">
              <a:latin typeface="Arial" panose="020B0604020202020204" pitchFamily="34" charset="0"/>
            </a:endParaRPr>
          </a:p>
        </p:txBody>
      </p:sp>
      <p:sp>
        <p:nvSpPr>
          <p:cNvPr id="15363" name="Rectangle 2">
            <a:extLst>
              <a:ext uri="{FF2B5EF4-FFF2-40B4-BE49-F238E27FC236}">
                <a16:creationId xmlns:a16="http://schemas.microsoft.com/office/drawing/2014/main" id="{4E149CDD-00BF-43E2-B593-FD4FB290B1E9}"/>
              </a:ext>
            </a:extLst>
          </p:cNvPr>
          <p:cNvSpPr>
            <a:spLocks noRot="1" noChangeArrowheads="1" noTextEdit="1"/>
          </p:cNvSpPr>
          <p:nvPr>
            <p:ph type="sldImg"/>
          </p:nvPr>
        </p:nvSpPr>
        <p:spPr>
          <a:ln/>
        </p:spPr>
      </p:sp>
      <p:sp>
        <p:nvSpPr>
          <p:cNvPr id="15364" name="Rectangle 3">
            <a:extLst>
              <a:ext uri="{FF2B5EF4-FFF2-40B4-BE49-F238E27FC236}">
                <a16:creationId xmlns:a16="http://schemas.microsoft.com/office/drawing/2014/main" id="{4A468150-0037-47A1-AF09-82DB801043A4}"/>
              </a:ext>
            </a:extLst>
          </p:cNvPr>
          <p:cNvSpPr>
            <a:spLocks noGrp="1" noChangeArrowheads="1"/>
          </p:cNvSpPr>
          <p:nvPr>
            <p:ph type="body" idx="1"/>
          </p:nvPr>
        </p:nvSpPr>
        <p:spPr>
          <a:noFill/>
        </p:spPr>
        <p:txBody>
          <a:bodyPr/>
          <a:lstStyle/>
          <a:p>
            <a:pPr algn="just" eaLnBrk="1" hangingPunct="1">
              <a:lnSpc>
                <a:spcPct val="80000"/>
              </a:lnSpc>
            </a:pPr>
            <a:r>
              <a:rPr lang="bg-BG" altLang="bg-BG" b="1"/>
              <a:t>Кой може да стане професионален войник или матрос?</a:t>
            </a:r>
            <a:endParaRPr lang="bg-BG" altLang="bg-BG" i="1"/>
          </a:p>
          <a:p>
            <a:pPr algn="just" eaLnBrk="1" hangingPunct="1">
              <a:lnSpc>
                <a:spcPct val="80000"/>
              </a:lnSpc>
            </a:pPr>
            <a:r>
              <a:rPr lang="bg-BG" altLang="bg-BG" i="1"/>
              <a:t>Всички кандидати трябва да имат навършени 18 години към датата на приемането им за войници.</a:t>
            </a:r>
            <a:endParaRPr lang="bg-BG" altLang="bg-BG"/>
          </a:p>
          <a:p>
            <a:pPr algn="just" eaLnBrk="1" hangingPunct="1">
              <a:lnSpc>
                <a:spcPct val="80000"/>
              </a:lnSpc>
            </a:pPr>
            <a:r>
              <a:rPr lang="bg-BG" altLang="bg-BG"/>
              <a:t>- Да имат завършено средно или по-високо образование.</a:t>
            </a:r>
          </a:p>
          <a:p>
            <a:pPr algn="just" eaLnBrk="1" hangingPunct="1">
              <a:lnSpc>
                <a:spcPct val="80000"/>
              </a:lnSpc>
            </a:pPr>
            <a:r>
              <a:rPr lang="bg-BG" altLang="bg-BG"/>
              <a:t>- Да не са по-възрастни от </a:t>
            </a:r>
            <a:r>
              <a:rPr lang="en-US" altLang="bg-BG"/>
              <a:t>40</a:t>
            </a:r>
            <a:r>
              <a:rPr lang="bg-BG" altLang="bg-BG"/>
              <a:t> години към датата на сключване на договора за военна служба.</a:t>
            </a:r>
          </a:p>
          <a:p>
            <a:pPr algn="just" eaLnBrk="1" hangingPunct="1">
              <a:lnSpc>
                <a:spcPct val="80000"/>
              </a:lnSpc>
            </a:pPr>
            <a:r>
              <a:rPr lang="bg-BG" altLang="bg-BG"/>
              <a:t>- Да са годни за военна служба.</a:t>
            </a:r>
          </a:p>
          <a:p>
            <a:pPr algn="just" eaLnBrk="1" hangingPunct="1">
              <a:lnSpc>
                <a:spcPct val="80000"/>
              </a:lnSpc>
            </a:pPr>
            <a:r>
              <a:rPr lang="bg-BG" altLang="bg-BG"/>
              <a:t>- Да не са осъждани за умишлено престъпление от общ характер. </a:t>
            </a:r>
          </a:p>
          <a:p>
            <a:pPr algn="just" eaLnBrk="1" hangingPunct="1">
              <a:lnSpc>
                <a:spcPct val="80000"/>
              </a:lnSpc>
            </a:pPr>
            <a:r>
              <a:rPr lang="bg-BG" altLang="bg-BG"/>
              <a:t>- Срещу тях да няма образувано наказателно производство.</a:t>
            </a:r>
          </a:p>
          <a:p>
            <a:pPr algn="just" eaLnBrk="1" hangingPunct="1">
              <a:lnSpc>
                <a:spcPct val="80000"/>
              </a:lnSpc>
            </a:pPr>
            <a:r>
              <a:rPr lang="bg-BG" altLang="bg-BG"/>
              <a:t>- Да са граждани на Република България. </a:t>
            </a:r>
            <a:r>
              <a:rPr lang="bg-BG" altLang="bg-BG" b="1"/>
              <a:t>Да нямат друго гражданство.</a:t>
            </a:r>
          </a:p>
          <a:p>
            <a:pPr algn="just" eaLnBrk="1" hangingPunct="1">
              <a:lnSpc>
                <a:spcPct val="80000"/>
              </a:lnSpc>
            </a:pPr>
            <a:r>
              <a:rPr lang="bg-BG" altLang="bg-BG"/>
              <a:t>- Да не са освобождавани от военна служба поради наложено дисциплинарно наказание “Уволнение”.</a:t>
            </a:r>
          </a:p>
          <a:p>
            <a:pPr algn="just" eaLnBrk="1" hangingPunct="1">
              <a:lnSpc>
                <a:spcPct val="80000"/>
              </a:lnSpc>
            </a:pPr>
            <a:r>
              <a:rPr lang="bg-BG" altLang="bg-BG"/>
              <a:t>- Да са физически и психически здрави и психологически пригодни.</a:t>
            </a:r>
          </a:p>
          <a:p>
            <a:pPr algn="just" eaLnBrk="1" hangingPunct="1">
              <a:lnSpc>
                <a:spcPct val="80000"/>
              </a:lnSpc>
            </a:pPr>
            <a:r>
              <a:rPr lang="bg-BG" altLang="bg-BG"/>
              <a:t>- Да притежават разрешение за достъп до класифицирана информация, съгласно изискванията на длъжността за която се кандидатства.</a:t>
            </a:r>
            <a:endParaRPr lang="en-US" altLang="bg-BG"/>
          </a:p>
          <a:p>
            <a:pPr eaLnBrk="1" hangingPunct="1">
              <a:lnSpc>
                <a:spcPct val="80000"/>
              </a:lnSpc>
            </a:pPr>
            <a:endParaRPr lang="bg-BG" altLang="bg-BG"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1E31DB6C-2CD1-430F-B20F-1EAB910F9EF3}"/>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3524D03D-9A9E-4A60-911A-29B167AADE01}" type="slidenum">
              <a:rPr lang="bg-BG" altLang="bg-BG">
                <a:latin typeface="Arial" panose="020B0604020202020204" pitchFamily="34" charset="0"/>
              </a:rPr>
              <a:pPr/>
              <a:t>7</a:t>
            </a:fld>
            <a:endParaRPr lang="bg-BG" altLang="bg-BG">
              <a:latin typeface="Arial" panose="020B0604020202020204" pitchFamily="34" charset="0"/>
            </a:endParaRPr>
          </a:p>
        </p:txBody>
      </p:sp>
      <p:sp>
        <p:nvSpPr>
          <p:cNvPr id="17411" name="Rectangle 2">
            <a:extLst>
              <a:ext uri="{FF2B5EF4-FFF2-40B4-BE49-F238E27FC236}">
                <a16:creationId xmlns:a16="http://schemas.microsoft.com/office/drawing/2014/main" id="{F522A4D0-D0B4-466D-976D-FB26859A91AC}"/>
              </a:ext>
            </a:extLst>
          </p:cNvPr>
          <p:cNvSpPr>
            <a:spLocks noRot="1" noChangeArrowheads="1" noTextEdit="1"/>
          </p:cNvSpPr>
          <p:nvPr>
            <p:ph type="sldImg"/>
          </p:nvPr>
        </p:nvSpPr>
        <p:spPr>
          <a:ln/>
        </p:spPr>
      </p:sp>
      <p:sp>
        <p:nvSpPr>
          <p:cNvPr id="17412" name="Rectangle 3">
            <a:extLst>
              <a:ext uri="{FF2B5EF4-FFF2-40B4-BE49-F238E27FC236}">
                <a16:creationId xmlns:a16="http://schemas.microsoft.com/office/drawing/2014/main" id="{A6A99426-6F00-4F39-BE33-824A2253DA9E}"/>
              </a:ext>
            </a:extLst>
          </p:cNvPr>
          <p:cNvSpPr>
            <a:spLocks noGrp="1" noChangeArrowheads="1"/>
          </p:cNvSpPr>
          <p:nvPr>
            <p:ph type="body" idx="1"/>
          </p:nvPr>
        </p:nvSpPr>
        <p:spPr>
          <a:noFill/>
        </p:spPr>
        <p:txBody>
          <a:bodyPr/>
          <a:lstStyle/>
          <a:p>
            <a:pPr eaLnBrk="1" hangingPunct="1"/>
            <a:r>
              <a:rPr lang="bg-BG" altLang="bg-BG"/>
              <a:t>	Комисията за провеждане на конкурса провежда изпит по физическа подготовка чрез изпълнение на упражнения за бързина, сила, ловкост и издръжливост.</a:t>
            </a:r>
          </a:p>
          <a:p>
            <a:pPr eaLnBrk="1" hangingPunct="1"/>
            <a:r>
              <a:rPr lang="bg-BG" altLang="bg-BG"/>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5C918C1F-6C5E-4DAD-AB25-624F5A8166ED}"/>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A70EEBEA-2BE4-493E-9F04-CF6CE861C01E}" type="slidenum">
              <a:rPr lang="bg-BG" altLang="bg-BG">
                <a:latin typeface="Arial" panose="020B0604020202020204" pitchFamily="34" charset="0"/>
              </a:rPr>
              <a:pPr/>
              <a:t>8</a:t>
            </a:fld>
            <a:endParaRPr lang="bg-BG" altLang="bg-BG">
              <a:latin typeface="Arial" panose="020B0604020202020204" pitchFamily="34" charset="0"/>
            </a:endParaRPr>
          </a:p>
        </p:txBody>
      </p:sp>
      <p:sp>
        <p:nvSpPr>
          <p:cNvPr id="19459" name="Rectangle 2">
            <a:extLst>
              <a:ext uri="{FF2B5EF4-FFF2-40B4-BE49-F238E27FC236}">
                <a16:creationId xmlns:a16="http://schemas.microsoft.com/office/drawing/2014/main" id="{611CD0DC-5CD2-42E9-8F02-C75015193F3B}"/>
              </a:ext>
            </a:extLst>
          </p:cNvPr>
          <p:cNvSpPr>
            <a:spLocks noRot="1" noChangeArrowheads="1" noTextEdit="1"/>
          </p:cNvSpPr>
          <p:nvPr>
            <p:ph type="sldImg"/>
          </p:nvPr>
        </p:nvSpPr>
        <p:spPr>
          <a:ln/>
        </p:spPr>
      </p:sp>
      <p:sp>
        <p:nvSpPr>
          <p:cNvPr id="19460" name="Rectangle 3">
            <a:extLst>
              <a:ext uri="{FF2B5EF4-FFF2-40B4-BE49-F238E27FC236}">
                <a16:creationId xmlns:a16="http://schemas.microsoft.com/office/drawing/2014/main" id="{18156286-F81C-4D35-9F6E-53A55559638C}"/>
              </a:ext>
            </a:extLst>
          </p:cNvPr>
          <p:cNvSpPr>
            <a:spLocks noGrp="1" noChangeArrowheads="1"/>
          </p:cNvSpPr>
          <p:nvPr>
            <p:ph type="body" idx="1"/>
          </p:nvPr>
        </p:nvSpPr>
        <p:spPr>
          <a:noFill/>
        </p:spPr>
        <p:txBody>
          <a:bodyPr/>
          <a:lstStyle/>
          <a:p>
            <a:pPr eaLnBrk="1" hangingPunct="1"/>
            <a:r>
              <a:rPr lang="bg-BG" altLang="bg-BG" b="1"/>
              <a:t>	Оценяването на кандидатите се извършва по точкова система на основание показаните резултати по утвърдена нормативна база,  взависимост от възраст и пол. </a:t>
            </a:r>
          </a:p>
          <a:p>
            <a:pPr eaLnBrk="1" hangingPunct="1"/>
            <a:r>
              <a:rPr lang="bg-BG" altLang="bg-BG"/>
              <a:t>	Оценката от изпита се формира като сбор от точките от всички упражнения.</a:t>
            </a:r>
            <a:r>
              <a:rPr lang="en-US" altLang="bg-BG"/>
              <a:t> </a:t>
            </a:r>
            <a:r>
              <a:rPr lang="bg-BG" altLang="bg-BG"/>
              <a:t>Изготвя се протокол за резултатите от изпита по ФП. Кандидатите за военнослижещи се запознават с резултатите от изпита.</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3A95B7B-F9EC-4318-A627-ED14E8472485}"/>
              </a:ext>
            </a:extLst>
          </p:cNvPr>
          <p:cNvSpPr>
            <a:spLocks noGrp="1" noChangeArrowheads="1"/>
          </p:cNvSpPr>
          <p:nvPr>
            <p:ph type="sldNum" sz="quarter" idx="5"/>
          </p:nvPr>
        </p:nvSpPr>
        <p:spPr>
          <a:noFill/>
        </p:spPr>
        <p:txBody>
          <a:bodyPr/>
          <a:lstStyle>
            <a:lvl1pPr defTabSz="931863">
              <a:defRPr>
                <a:solidFill>
                  <a:schemeClr val="tx1"/>
                </a:solidFill>
                <a:latin typeface="Times New Roman" panose="02020603050405020304" pitchFamily="18" charset="0"/>
              </a:defRPr>
            </a:lvl1pPr>
            <a:lvl2pPr marL="742950" indent="-285750" defTabSz="931863">
              <a:defRPr>
                <a:solidFill>
                  <a:schemeClr val="tx1"/>
                </a:solidFill>
                <a:latin typeface="Times New Roman" panose="02020603050405020304" pitchFamily="18" charset="0"/>
              </a:defRPr>
            </a:lvl2pPr>
            <a:lvl3pPr marL="1143000" indent="-228600" defTabSz="931863">
              <a:defRPr>
                <a:solidFill>
                  <a:schemeClr val="tx1"/>
                </a:solidFill>
                <a:latin typeface="Times New Roman" panose="02020603050405020304" pitchFamily="18" charset="0"/>
              </a:defRPr>
            </a:lvl3pPr>
            <a:lvl4pPr marL="1600200" indent="-228600" defTabSz="931863">
              <a:defRPr>
                <a:solidFill>
                  <a:schemeClr val="tx1"/>
                </a:solidFill>
                <a:latin typeface="Times New Roman" panose="02020603050405020304" pitchFamily="18" charset="0"/>
              </a:defRPr>
            </a:lvl4pPr>
            <a:lvl5pPr marL="2057400" indent="-228600" defTabSz="931863">
              <a:defRPr>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a:solidFill>
                  <a:schemeClr val="tx1"/>
                </a:solidFill>
                <a:latin typeface="Times New Roman" panose="02020603050405020304" pitchFamily="18" charset="0"/>
              </a:defRPr>
            </a:lvl9pPr>
          </a:lstStyle>
          <a:p>
            <a:fld id="{B02E6969-2EF9-4705-B034-C8D20626DA8E}" type="slidenum">
              <a:rPr lang="bg-BG" altLang="bg-BG">
                <a:latin typeface="Arial" panose="020B0604020202020204" pitchFamily="34" charset="0"/>
              </a:rPr>
              <a:pPr/>
              <a:t>9</a:t>
            </a:fld>
            <a:endParaRPr lang="bg-BG" altLang="bg-BG">
              <a:latin typeface="Arial" panose="020B0604020202020204" pitchFamily="34" charset="0"/>
            </a:endParaRPr>
          </a:p>
        </p:txBody>
      </p:sp>
      <p:sp>
        <p:nvSpPr>
          <p:cNvPr id="21507" name="Rectangle 2">
            <a:extLst>
              <a:ext uri="{FF2B5EF4-FFF2-40B4-BE49-F238E27FC236}">
                <a16:creationId xmlns:a16="http://schemas.microsoft.com/office/drawing/2014/main" id="{9844DC13-D88D-4057-857E-D41206064395}"/>
              </a:ext>
            </a:extLst>
          </p:cNvPr>
          <p:cNvSpPr>
            <a:spLocks noRot="1" noChangeArrowheads="1" noTextEdit="1"/>
          </p:cNvSpPr>
          <p:nvPr>
            <p:ph type="sldImg"/>
          </p:nvPr>
        </p:nvSpPr>
        <p:spPr>
          <a:ln/>
        </p:spPr>
      </p:sp>
      <p:sp>
        <p:nvSpPr>
          <p:cNvPr id="21508" name="Rectangle 3">
            <a:extLst>
              <a:ext uri="{FF2B5EF4-FFF2-40B4-BE49-F238E27FC236}">
                <a16:creationId xmlns:a16="http://schemas.microsoft.com/office/drawing/2014/main" id="{11BA164C-7F41-4B0D-B97E-F710C3178A57}"/>
              </a:ext>
            </a:extLst>
          </p:cNvPr>
          <p:cNvSpPr>
            <a:spLocks noGrp="1" noChangeArrowheads="1"/>
          </p:cNvSpPr>
          <p:nvPr>
            <p:ph type="body" idx="1"/>
          </p:nvPr>
        </p:nvSpPr>
        <p:spPr>
          <a:noFill/>
        </p:spPr>
        <p:txBody>
          <a:bodyPr/>
          <a:lstStyle/>
          <a:p>
            <a:pPr eaLnBrk="1" hangingPunct="1"/>
            <a:r>
              <a:rPr lang="bg-BG" altLang="bg-BG"/>
              <a:t>	Комисията за провеждане на конкурса извършва проверка и определя потенциала на кандидатите чрез тест за обща култура. </a:t>
            </a:r>
          </a:p>
          <a:p>
            <a:pPr eaLnBrk="1" hangingPunct="1"/>
            <a:r>
              <a:rPr lang="bg-BG" altLang="bg-BG"/>
              <a:t>Всеки тест за обща култура съдържа 100(сто) въпроса - за всеки  правилен отговор на въпрос се дава по 1(една) точка.</a:t>
            </a:r>
          </a:p>
          <a:p>
            <a:pPr eaLnBrk="1" hangingPunct="1"/>
            <a:r>
              <a:rPr lang="bg-BG" altLang="bg-BG"/>
              <a:t>	Комисията извършва общо класиране на кандидатите и провежда беседа с успешно издържалите конкурса, като им предлага длъжности по реда на класирането им, съобразно заявеното от тях желание.</a:t>
            </a:r>
          </a:p>
          <a:p>
            <a:pPr eaLnBrk="1" hangingPunct="1"/>
            <a:r>
              <a:rPr lang="bg-BG" altLang="bg-BG"/>
              <a:t>	Договор се скючва с определените за приемане на военна служба лица, след получаване на изискващото се за заемане на длъжността ниво за достъп до квалифицирана информация. Срока на договора е три години, в който се включва и срока на обучение.</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0530" name="Rectangle 2"/>
          <p:cNvSpPr>
            <a:spLocks noGrp="1" noChangeArrowheads="1"/>
          </p:cNvSpPr>
          <p:nvPr>
            <p:ph type="ctrTitle" sz="quarter"/>
          </p:nvPr>
        </p:nvSpPr>
        <p:spPr>
          <a:xfrm>
            <a:off x="685800" y="1676400"/>
            <a:ext cx="7772400" cy="1828800"/>
          </a:xfrm>
        </p:spPr>
        <p:txBody>
          <a:bodyPr/>
          <a:lstStyle>
            <a:lvl1pPr>
              <a:defRPr/>
            </a:lvl1pPr>
          </a:lstStyle>
          <a:p>
            <a:pPr lvl="0"/>
            <a:r>
              <a:rPr lang="bg-BG" altLang="bg-BG" noProof="0"/>
              <a:t>Click to edit Master title style</a:t>
            </a:r>
          </a:p>
        </p:txBody>
      </p:sp>
      <p:sp>
        <p:nvSpPr>
          <p:cNvPr id="1505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bg-BG" altLang="bg-BG" noProof="0"/>
              <a:t>Click to edit Master subtitle style</a:t>
            </a:r>
          </a:p>
        </p:txBody>
      </p:sp>
      <p:sp>
        <p:nvSpPr>
          <p:cNvPr id="4" name="Rectangle 4">
            <a:extLst>
              <a:ext uri="{FF2B5EF4-FFF2-40B4-BE49-F238E27FC236}">
                <a16:creationId xmlns:a16="http://schemas.microsoft.com/office/drawing/2014/main" id="{C29932C6-BC50-4985-B1EE-B2C95B50D414}"/>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5" name="Rectangle 5">
            <a:extLst>
              <a:ext uri="{FF2B5EF4-FFF2-40B4-BE49-F238E27FC236}">
                <a16:creationId xmlns:a16="http://schemas.microsoft.com/office/drawing/2014/main" id="{60619910-FC2D-4BDF-A51A-01FAB813666F}"/>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6" name="Rectangle 6">
            <a:extLst>
              <a:ext uri="{FF2B5EF4-FFF2-40B4-BE49-F238E27FC236}">
                <a16:creationId xmlns:a16="http://schemas.microsoft.com/office/drawing/2014/main" id="{A5BCB714-BD76-4B95-A60D-FBBF37A19673}"/>
              </a:ext>
            </a:extLst>
          </p:cNvPr>
          <p:cNvSpPr>
            <a:spLocks noGrp="1" noChangeArrowheads="1"/>
          </p:cNvSpPr>
          <p:nvPr>
            <p:ph type="sldNum" sz="quarter" idx="12"/>
          </p:nvPr>
        </p:nvSpPr>
        <p:spPr>
          <a:ln/>
        </p:spPr>
        <p:txBody>
          <a:bodyPr/>
          <a:lstStyle>
            <a:lvl1pPr>
              <a:defRPr/>
            </a:lvl1pPr>
          </a:lstStyle>
          <a:p>
            <a:fld id="{524A90E6-BF95-464F-99DC-A106BB97EF40}" type="slidenum">
              <a:rPr lang="bg-BG" altLang="bg-BG"/>
              <a:pPr/>
              <a:t>‹#›</a:t>
            </a:fld>
            <a:endParaRPr lang="bg-BG" altLang="bg-BG"/>
          </a:p>
        </p:txBody>
      </p:sp>
    </p:spTree>
    <p:extLst>
      <p:ext uri="{BB962C8B-B14F-4D97-AF65-F5344CB8AC3E}">
        <p14:creationId xmlns:p14="http://schemas.microsoft.com/office/powerpoint/2010/main" val="413310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Rectangle 4">
            <a:extLst>
              <a:ext uri="{FF2B5EF4-FFF2-40B4-BE49-F238E27FC236}">
                <a16:creationId xmlns:a16="http://schemas.microsoft.com/office/drawing/2014/main" id="{9EDC7D40-EF6A-4B56-A6A3-4E6F2E08DF21}"/>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5" name="Rectangle 5">
            <a:extLst>
              <a:ext uri="{FF2B5EF4-FFF2-40B4-BE49-F238E27FC236}">
                <a16:creationId xmlns:a16="http://schemas.microsoft.com/office/drawing/2014/main" id="{31F64F37-5038-4C12-A456-F7B39A495E7F}"/>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6" name="Rectangle 6">
            <a:extLst>
              <a:ext uri="{FF2B5EF4-FFF2-40B4-BE49-F238E27FC236}">
                <a16:creationId xmlns:a16="http://schemas.microsoft.com/office/drawing/2014/main" id="{325433E9-692E-4D4D-AD42-17E89BBC05DB}"/>
              </a:ext>
            </a:extLst>
          </p:cNvPr>
          <p:cNvSpPr>
            <a:spLocks noGrp="1" noChangeArrowheads="1"/>
          </p:cNvSpPr>
          <p:nvPr>
            <p:ph type="sldNum" sz="quarter" idx="12"/>
          </p:nvPr>
        </p:nvSpPr>
        <p:spPr>
          <a:ln/>
        </p:spPr>
        <p:txBody>
          <a:bodyPr/>
          <a:lstStyle>
            <a:lvl1pPr>
              <a:defRPr/>
            </a:lvl1pPr>
          </a:lstStyle>
          <a:p>
            <a:fld id="{F1DBF4A0-C68B-4C59-B732-94CD25BE2250}" type="slidenum">
              <a:rPr lang="bg-BG" altLang="bg-BG"/>
              <a:pPr/>
              <a:t>‹#›</a:t>
            </a:fld>
            <a:endParaRPr lang="bg-BG" altLang="bg-BG"/>
          </a:p>
        </p:txBody>
      </p:sp>
    </p:spTree>
    <p:extLst>
      <p:ext uri="{BB962C8B-B14F-4D97-AF65-F5344CB8AC3E}">
        <p14:creationId xmlns:p14="http://schemas.microsoft.com/office/powerpoint/2010/main" val="3958807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bg-B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Rectangle 4">
            <a:extLst>
              <a:ext uri="{FF2B5EF4-FFF2-40B4-BE49-F238E27FC236}">
                <a16:creationId xmlns:a16="http://schemas.microsoft.com/office/drawing/2014/main" id="{02236EC4-512C-4DE9-84A3-29AF2B895031}"/>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5" name="Rectangle 5">
            <a:extLst>
              <a:ext uri="{FF2B5EF4-FFF2-40B4-BE49-F238E27FC236}">
                <a16:creationId xmlns:a16="http://schemas.microsoft.com/office/drawing/2014/main" id="{DDD65156-A260-43DC-BC69-BF4DBBAD64CE}"/>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6" name="Rectangle 6">
            <a:extLst>
              <a:ext uri="{FF2B5EF4-FFF2-40B4-BE49-F238E27FC236}">
                <a16:creationId xmlns:a16="http://schemas.microsoft.com/office/drawing/2014/main" id="{C9664EAD-DCF6-4501-928C-335495F8EFA6}"/>
              </a:ext>
            </a:extLst>
          </p:cNvPr>
          <p:cNvSpPr>
            <a:spLocks noGrp="1" noChangeArrowheads="1"/>
          </p:cNvSpPr>
          <p:nvPr>
            <p:ph type="sldNum" sz="quarter" idx="12"/>
          </p:nvPr>
        </p:nvSpPr>
        <p:spPr>
          <a:ln/>
        </p:spPr>
        <p:txBody>
          <a:bodyPr/>
          <a:lstStyle>
            <a:lvl1pPr>
              <a:defRPr/>
            </a:lvl1pPr>
          </a:lstStyle>
          <a:p>
            <a:fld id="{B61ECA25-66B7-4451-BEE8-AFA5109DC353}" type="slidenum">
              <a:rPr lang="bg-BG" altLang="bg-BG"/>
              <a:pPr/>
              <a:t>‹#›</a:t>
            </a:fld>
            <a:endParaRPr lang="bg-BG" altLang="bg-BG"/>
          </a:p>
        </p:txBody>
      </p:sp>
    </p:spTree>
    <p:extLst>
      <p:ext uri="{BB962C8B-B14F-4D97-AF65-F5344CB8AC3E}">
        <p14:creationId xmlns:p14="http://schemas.microsoft.com/office/powerpoint/2010/main" val="2780352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3" name="Rectangle 4">
            <a:extLst>
              <a:ext uri="{FF2B5EF4-FFF2-40B4-BE49-F238E27FC236}">
                <a16:creationId xmlns:a16="http://schemas.microsoft.com/office/drawing/2014/main" id="{7EC36E9D-563A-42FB-A11A-C8B887B917F3}"/>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4" name="Rectangle 5">
            <a:extLst>
              <a:ext uri="{FF2B5EF4-FFF2-40B4-BE49-F238E27FC236}">
                <a16:creationId xmlns:a16="http://schemas.microsoft.com/office/drawing/2014/main" id="{1BF27174-591F-4C6E-9889-035A8CB7D75E}"/>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5" name="Rectangle 6">
            <a:extLst>
              <a:ext uri="{FF2B5EF4-FFF2-40B4-BE49-F238E27FC236}">
                <a16:creationId xmlns:a16="http://schemas.microsoft.com/office/drawing/2014/main" id="{6CDAE26E-FC93-40AA-9289-BD498F34B154}"/>
              </a:ext>
            </a:extLst>
          </p:cNvPr>
          <p:cNvSpPr>
            <a:spLocks noGrp="1" noChangeArrowheads="1"/>
          </p:cNvSpPr>
          <p:nvPr>
            <p:ph type="sldNum" sz="quarter" idx="12"/>
          </p:nvPr>
        </p:nvSpPr>
        <p:spPr>
          <a:ln/>
        </p:spPr>
        <p:txBody>
          <a:bodyPr/>
          <a:lstStyle>
            <a:lvl1pPr>
              <a:defRPr/>
            </a:lvl1pPr>
          </a:lstStyle>
          <a:p>
            <a:fld id="{A26F3B43-86A5-476B-A35B-9F53B3250EAD}" type="slidenum">
              <a:rPr lang="bg-BG" altLang="bg-BG"/>
              <a:pPr/>
              <a:t>‹#›</a:t>
            </a:fld>
            <a:endParaRPr lang="bg-BG" altLang="bg-BG"/>
          </a:p>
        </p:txBody>
      </p:sp>
    </p:spTree>
    <p:extLst>
      <p:ext uri="{BB962C8B-B14F-4D97-AF65-F5344CB8AC3E}">
        <p14:creationId xmlns:p14="http://schemas.microsoft.com/office/powerpoint/2010/main" val="311660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bg-BG"/>
          </a:p>
        </p:txBody>
      </p:sp>
      <p:sp>
        <p:nvSpPr>
          <p:cNvPr id="3" name="Content Placeholder 2"/>
          <p:cNvSpPr>
            <a:spLocks noGrp="1"/>
          </p:cNvSpPr>
          <p:nvPr>
            <p:ph sz="half" idx="1"/>
          </p:nvPr>
        </p:nvSpPr>
        <p:spPr>
          <a:xfrm>
            <a:off x="457200" y="1981200"/>
            <a:ext cx="4038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Content Placeholder 3"/>
          <p:cNvSpPr>
            <a:spLocks noGrp="1"/>
          </p:cNvSpPr>
          <p:nvPr>
            <p:ph sz="quarter" idx="2"/>
          </p:nvPr>
        </p:nvSpPr>
        <p:spPr>
          <a:xfrm>
            <a:off x="4648200" y="1981200"/>
            <a:ext cx="40386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Content Placeholder 4"/>
          <p:cNvSpPr>
            <a:spLocks noGrp="1"/>
          </p:cNvSpPr>
          <p:nvPr>
            <p:ph sz="quarter" idx="3"/>
          </p:nvPr>
        </p:nvSpPr>
        <p:spPr>
          <a:xfrm>
            <a:off x="4648200" y="4114800"/>
            <a:ext cx="40386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Rectangle 4">
            <a:extLst>
              <a:ext uri="{FF2B5EF4-FFF2-40B4-BE49-F238E27FC236}">
                <a16:creationId xmlns:a16="http://schemas.microsoft.com/office/drawing/2014/main" id="{42426376-D656-4830-840E-66E5A24DBCA5}"/>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7" name="Rectangle 5">
            <a:extLst>
              <a:ext uri="{FF2B5EF4-FFF2-40B4-BE49-F238E27FC236}">
                <a16:creationId xmlns:a16="http://schemas.microsoft.com/office/drawing/2014/main" id="{627103CA-DCD0-4E2D-845E-AFF913834A42}"/>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8" name="Rectangle 6">
            <a:extLst>
              <a:ext uri="{FF2B5EF4-FFF2-40B4-BE49-F238E27FC236}">
                <a16:creationId xmlns:a16="http://schemas.microsoft.com/office/drawing/2014/main" id="{DA07DD3C-51BC-4B49-9742-9F3F1AE62FC6}"/>
              </a:ext>
            </a:extLst>
          </p:cNvPr>
          <p:cNvSpPr>
            <a:spLocks noGrp="1" noChangeArrowheads="1"/>
          </p:cNvSpPr>
          <p:nvPr>
            <p:ph type="sldNum" sz="quarter" idx="12"/>
          </p:nvPr>
        </p:nvSpPr>
        <p:spPr>
          <a:ln/>
        </p:spPr>
        <p:txBody>
          <a:bodyPr/>
          <a:lstStyle>
            <a:lvl1pPr>
              <a:defRPr/>
            </a:lvl1pPr>
          </a:lstStyle>
          <a:p>
            <a:fld id="{9362C85F-1D1C-4A3D-91C0-3B9321B37772}" type="slidenum">
              <a:rPr lang="bg-BG" altLang="bg-BG"/>
              <a:pPr/>
              <a:t>‹#›</a:t>
            </a:fld>
            <a:endParaRPr lang="bg-BG" altLang="bg-BG"/>
          </a:p>
        </p:txBody>
      </p:sp>
    </p:spTree>
    <p:extLst>
      <p:ext uri="{BB962C8B-B14F-4D97-AF65-F5344CB8AC3E}">
        <p14:creationId xmlns:p14="http://schemas.microsoft.com/office/powerpoint/2010/main" val="167740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Rectangle 4">
            <a:extLst>
              <a:ext uri="{FF2B5EF4-FFF2-40B4-BE49-F238E27FC236}">
                <a16:creationId xmlns:a16="http://schemas.microsoft.com/office/drawing/2014/main" id="{D22DA30C-7D24-4CF4-BB7A-3FD60AB8FA44}"/>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5" name="Rectangle 5">
            <a:extLst>
              <a:ext uri="{FF2B5EF4-FFF2-40B4-BE49-F238E27FC236}">
                <a16:creationId xmlns:a16="http://schemas.microsoft.com/office/drawing/2014/main" id="{F1EA8195-45C6-4B17-B28F-6051147FE59A}"/>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6" name="Rectangle 6">
            <a:extLst>
              <a:ext uri="{FF2B5EF4-FFF2-40B4-BE49-F238E27FC236}">
                <a16:creationId xmlns:a16="http://schemas.microsoft.com/office/drawing/2014/main" id="{EFE220B8-25E4-45D1-8832-523AFAFA79AA}"/>
              </a:ext>
            </a:extLst>
          </p:cNvPr>
          <p:cNvSpPr>
            <a:spLocks noGrp="1" noChangeArrowheads="1"/>
          </p:cNvSpPr>
          <p:nvPr>
            <p:ph type="sldNum" sz="quarter" idx="12"/>
          </p:nvPr>
        </p:nvSpPr>
        <p:spPr>
          <a:ln/>
        </p:spPr>
        <p:txBody>
          <a:bodyPr/>
          <a:lstStyle>
            <a:lvl1pPr>
              <a:defRPr/>
            </a:lvl1pPr>
          </a:lstStyle>
          <a:p>
            <a:fld id="{F2C8EE3C-48B0-43D6-8C86-924CA5D252C6}" type="slidenum">
              <a:rPr lang="bg-BG" altLang="bg-BG"/>
              <a:pPr/>
              <a:t>‹#›</a:t>
            </a:fld>
            <a:endParaRPr lang="bg-BG" altLang="bg-BG"/>
          </a:p>
        </p:txBody>
      </p:sp>
    </p:spTree>
    <p:extLst>
      <p:ext uri="{BB962C8B-B14F-4D97-AF65-F5344CB8AC3E}">
        <p14:creationId xmlns:p14="http://schemas.microsoft.com/office/powerpoint/2010/main" val="281076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bg-BG"/>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C0052A1D-6278-4FE7-ACC3-1F5EE4B84279}"/>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5" name="Rectangle 5">
            <a:extLst>
              <a:ext uri="{FF2B5EF4-FFF2-40B4-BE49-F238E27FC236}">
                <a16:creationId xmlns:a16="http://schemas.microsoft.com/office/drawing/2014/main" id="{D5B19D5F-3C85-4892-9E5C-60C037C1644A}"/>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6" name="Rectangle 6">
            <a:extLst>
              <a:ext uri="{FF2B5EF4-FFF2-40B4-BE49-F238E27FC236}">
                <a16:creationId xmlns:a16="http://schemas.microsoft.com/office/drawing/2014/main" id="{1A1B301D-FD69-430B-AE34-19CA3E851535}"/>
              </a:ext>
            </a:extLst>
          </p:cNvPr>
          <p:cNvSpPr>
            <a:spLocks noGrp="1" noChangeArrowheads="1"/>
          </p:cNvSpPr>
          <p:nvPr>
            <p:ph type="sldNum" sz="quarter" idx="12"/>
          </p:nvPr>
        </p:nvSpPr>
        <p:spPr>
          <a:ln/>
        </p:spPr>
        <p:txBody>
          <a:bodyPr/>
          <a:lstStyle>
            <a:lvl1pPr>
              <a:defRPr/>
            </a:lvl1pPr>
          </a:lstStyle>
          <a:p>
            <a:fld id="{37F88173-8C1A-4AF6-BC67-881085572761}" type="slidenum">
              <a:rPr lang="bg-BG" altLang="bg-BG"/>
              <a:pPr/>
              <a:t>‹#›</a:t>
            </a:fld>
            <a:endParaRPr lang="bg-BG" altLang="bg-BG"/>
          </a:p>
        </p:txBody>
      </p:sp>
    </p:spTree>
    <p:extLst>
      <p:ext uri="{BB962C8B-B14F-4D97-AF65-F5344CB8AC3E}">
        <p14:creationId xmlns:p14="http://schemas.microsoft.com/office/powerpoint/2010/main" val="168751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Content Placeholder 2"/>
          <p:cNvSpPr>
            <a:spLocks noGrp="1"/>
          </p:cNvSpPr>
          <p:nvPr>
            <p:ph sz="half" idx="1"/>
          </p:nvPr>
        </p:nvSpPr>
        <p:spPr>
          <a:xfrm>
            <a:off x="457200" y="1981200"/>
            <a:ext cx="4038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Content Placeholder 3"/>
          <p:cNvSpPr>
            <a:spLocks noGrp="1"/>
          </p:cNvSpPr>
          <p:nvPr>
            <p:ph sz="half" idx="2"/>
          </p:nvPr>
        </p:nvSpPr>
        <p:spPr>
          <a:xfrm>
            <a:off x="4648200" y="1981200"/>
            <a:ext cx="40386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Rectangle 4">
            <a:extLst>
              <a:ext uri="{FF2B5EF4-FFF2-40B4-BE49-F238E27FC236}">
                <a16:creationId xmlns:a16="http://schemas.microsoft.com/office/drawing/2014/main" id="{2BE0024F-1E19-4957-A7CA-3A277BC25310}"/>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6" name="Rectangle 5">
            <a:extLst>
              <a:ext uri="{FF2B5EF4-FFF2-40B4-BE49-F238E27FC236}">
                <a16:creationId xmlns:a16="http://schemas.microsoft.com/office/drawing/2014/main" id="{8F7A6829-9EA6-47CB-84F6-441EB9031DF3}"/>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7" name="Rectangle 6">
            <a:extLst>
              <a:ext uri="{FF2B5EF4-FFF2-40B4-BE49-F238E27FC236}">
                <a16:creationId xmlns:a16="http://schemas.microsoft.com/office/drawing/2014/main" id="{F41406AE-370F-4DCC-AA57-4F1A9A531598}"/>
              </a:ext>
            </a:extLst>
          </p:cNvPr>
          <p:cNvSpPr>
            <a:spLocks noGrp="1" noChangeArrowheads="1"/>
          </p:cNvSpPr>
          <p:nvPr>
            <p:ph type="sldNum" sz="quarter" idx="12"/>
          </p:nvPr>
        </p:nvSpPr>
        <p:spPr>
          <a:ln/>
        </p:spPr>
        <p:txBody>
          <a:bodyPr/>
          <a:lstStyle>
            <a:lvl1pPr>
              <a:defRPr/>
            </a:lvl1pPr>
          </a:lstStyle>
          <a:p>
            <a:fld id="{C043E316-FAB5-4DF1-B923-660A31292E80}" type="slidenum">
              <a:rPr lang="bg-BG" altLang="bg-BG"/>
              <a:pPr/>
              <a:t>‹#›</a:t>
            </a:fld>
            <a:endParaRPr lang="bg-BG" altLang="bg-BG"/>
          </a:p>
        </p:txBody>
      </p:sp>
    </p:spTree>
    <p:extLst>
      <p:ext uri="{BB962C8B-B14F-4D97-AF65-F5344CB8AC3E}">
        <p14:creationId xmlns:p14="http://schemas.microsoft.com/office/powerpoint/2010/main" val="3336885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bg-B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7" name="Rectangle 4">
            <a:extLst>
              <a:ext uri="{FF2B5EF4-FFF2-40B4-BE49-F238E27FC236}">
                <a16:creationId xmlns:a16="http://schemas.microsoft.com/office/drawing/2014/main" id="{05806AA3-C14D-4061-9484-F13EB21E4BF4}"/>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8" name="Rectangle 5">
            <a:extLst>
              <a:ext uri="{FF2B5EF4-FFF2-40B4-BE49-F238E27FC236}">
                <a16:creationId xmlns:a16="http://schemas.microsoft.com/office/drawing/2014/main" id="{A5E35DFE-2FD8-4B1E-9F4B-668C8C4494DA}"/>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9" name="Rectangle 6">
            <a:extLst>
              <a:ext uri="{FF2B5EF4-FFF2-40B4-BE49-F238E27FC236}">
                <a16:creationId xmlns:a16="http://schemas.microsoft.com/office/drawing/2014/main" id="{7D2747EF-AFE7-491A-AADE-A7800C0F51F0}"/>
              </a:ext>
            </a:extLst>
          </p:cNvPr>
          <p:cNvSpPr>
            <a:spLocks noGrp="1" noChangeArrowheads="1"/>
          </p:cNvSpPr>
          <p:nvPr>
            <p:ph type="sldNum" sz="quarter" idx="12"/>
          </p:nvPr>
        </p:nvSpPr>
        <p:spPr>
          <a:ln/>
        </p:spPr>
        <p:txBody>
          <a:bodyPr/>
          <a:lstStyle>
            <a:lvl1pPr>
              <a:defRPr/>
            </a:lvl1pPr>
          </a:lstStyle>
          <a:p>
            <a:fld id="{8402A0DF-4939-41FD-84E2-B8E05C8E72A9}" type="slidenum">
              <a:rPr lang="bg-BG" altLang="bg-BG"/>
              <a:pPr/>
              <a:t>‹#›</a:t>
            </a:fld>
            <a:endParaRPr lang="bg-BG" altLang="bg-BG"/>
          </a:p>
        </p:txBody>
      </p:sp>
    </p:spTree>
    <p:extLst>
      <p:ext uri="{BB962C8B-B14F-4D97-AF65-F5344CB8AC3E}">
        <p14:creationId xmlns:p14="http://schemas.microsoft.com/office/powerpoint/2010/main" val="74415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bg-BG"/>
          </a:p>
        </p:txBody>
      </p:sp>
      <p:sp>
        <p:nvSpPr>
          <p:cNvPr id="3" name="Rectangle 4">
            <a:extLst>
              <a:ext uri="{FF2B5EF4-FFF2-40B4-BE49-F238E27FC236}">
                <a16:creationId xmlns:a16="http://schemas.microsoft.com/office/drawing/2014/main" id="{3D79B283-1596-474C-9805-2C3BC3B6A1E5}"/>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4" name="Rectangle 5">
            <a:extLst>
              <a:ext uri="{FF2B5EF4-FFF2-40B4-BE49-F238E27FC236}">
                <a16:creationId xmlns:a16="http://schemas.microsoft.com/office/drawing/2014/main" id="{3F46F1D3-30EC-468D-BE3C-2A73D10EB3C6}"/>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5" name="Rectangle 6">
            <a:extLst>
              <a:ext uri="{FF2B5EF4-FFF2-40B4-BE49-F238E27FC236}">
                <a16:creationId xmlns:a16="http://schemas.microsoft.com/office/drawing/2014/main" id="{56B67E9D-4E40-469F-9475-F44BC81F3A75}"/>
              </a:ext>
            </a:extLst>
          </p:cNvPr>
          <p:cNvSpPr>
            <a:spLocks noGrp="1" noChangeArrowheads="1"/>
          </p:cNvSpPr>
          <p:nvPr>
            <p:ph type="sldNum" sz="quarter" idx="12"/>
          </p:nvPr>
        </p:nvSpPr>
        <p:spPr>
          <a:ln/>
        </p:spPr>
        <p:txBody>
          <a:bodyPr/>
          <a:lstStyle>
            <a:lvl1pPr>
              <a:defRPr/>
            </a:lvl1pPr>
          </a:lstStyle>
          <a:p>
            <a:fld id="{1B9614F7-E7BC-4E9B-A15C-D2C7FE7987D8}" type="slidenum">
              <a:rPr lang="bg-BG" altLang="bg-BG"/>
              <a:pPr/>
              <a:t>‹#›</a:t>
            </a:fld>
            <a:endParaRPr lang="bg-BG" altLang="bg-BG"/>
          </a:p>
        </p:txBody>
      </p:sp>
    </p:spTree>
    <p:extLst>
      <p:ext uri="{BB962C8B-B14F-4D97-AF65-F5344CB8AC3E}">
        <p14:creationId xmlns:p14="http://schemas.microsoft.com/office/powerpoint/2010/main" val="1008612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045A6A1-CF8D-40BB-A13E-0EE46686EF1C}"/>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3" name="Rectangle 5">
            <a:extLst>
              <a:ext uri="{FF2B5EF4-FFF2-40B4-BE49-F238E27FC236}">
                <a16:creationId xmlns:a16="http://schemas.microsoft.com/office/drawing/2014/main" id="{E6E9FDC1-BBC7-4871-BDF7-6FE99EA70AB8}"/>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4" name="Rectangle 6">
            <a:extLst>
              <a:ext uri="{FF2B5EF4-FFF2-40B4-BE49-F238E27FC236}">
                <a16:creationId xmlns:a16="http://schemas.microsoft.com/office/drawing/2014/main" id="{65452173-496D-412C-9FD4-DFD6F1818AF0}"/>
              </a:ext>
            </a:extLst>
          </p:cNvPr>
          <p:cNvSpPr>
            <a:spLocks noGrp="1" noChangeArrowheads="1"/>
          </p:cNvSpPr>
          <p:nvPr>
            <p:ph type="sldNum" sz="quarter" idx="12"/>
          </p:nvPr>
        </p:nvSpPr>
        <p:spPr>
          <a:ln/>
        </p:spPr>
        <p:txBody>
          <a:bodyPr/>
          <a:lstStyle>
            <a:lvl1pPr>
              <a:defRPr/>
            </a:lvl1pPr>
          </a:lstStyle>
          <a:p>
            <a:fld id="{A84D4665-CEEE-49BE-A02A-D250AE53421A}" type="slidenum">
              <a:rPr lang="bg-BG" altLang="bg-BG"/>
              <a:pPr/>
              <a:t>‹#›</a:t>
            </a:fld>
            <a:endParaRPr lang="bg-BG" altLang="bg-BG"/>
          </a:p>
        </p:txBody>
      </p:sp>
    </p:spTree>
    <p:extLst>
      <p:ext uri="{BB962C8B-B14F-4D97-AF65-F5344CB8AC3E}">
        <p14:creationId xmlns:p14="http://schemas.microsoft.com/office/powerpoint/2010/main" val="1583391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bg-B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14813A0-65DE-4B62-8096-7D6E61607CB6}"/>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6" name="Rectangle 5">
            <a:extLst>
              <a:ext uri="{FF2B5EF4-FFF2-40B4-BE49-F238E27FC236}">
                <a16:creationId xmlns:a16="http://schemas.microsoft.com/office/drawing/2014/main" id="{73D4C307-A7B1-4FC1-8545-C82571F77E5B}"/>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7" name="Rectangle 6">
            <a:extLst>
              <a:ext uri="{FF2B5EF4-FFF2-40B4-BE49-F238E27FC236}">
                <a16:creationId xmlns:a16="http://schemas.microsoft.com/office/drawing/2014/main" id="{3DE3DBF2-1C8E-4501-ACCE-2E577A80CC76}"/>
              </a:ext>
            </a:extLst>
          </p:cNvPr>
          <p:cNvSpPr>
            <a:spLocks noGrp="1" noChangeArrowheads="1"/>
          </p:cNvSpPr>
          <p:nvPr>
            <p:ph type="sldNum" sz="quarter" idx="12"/>
          </p:nvPr>
        </p:nvSpPr>
        <p:spPr>
          <a:ln/>
        </p:spPr>
        <p:txBody>
          <a:bodyPr/>
          <a:lstStyle>
            <a:lvl1pPr>
              <a:defRPr/>
            </a:lvl1pPr>
          </a:lstStyle>
          <a:p>
            <a:fld id="{D23F0E5D-A25E-4BDC-AD26-382FC0C4C33F}" type="slidenum">
              <a:rPr lang="bg-BG" altLang="bg-BG"/>
              <a:pPr/>
              <a:t>‹#›</a:t>
            </a:fld>
            <a:endParaRPr lang="bg-BG" altLang="bg-BG"/>
          </a:p>
        </p:txBody>
      </p:sp>
    </p:spTree>
    <p:extLst>
      <p:ext uri="{BB962C8B-B14F-4D97-AF65-F5344CB8AC3E}">
        <p14:creationId xmlns:p14="http://schemas.microsoft.com/office/powerpoint/2010/main" val="3787333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bg-B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BBB7EB2-BE42-431C-9E8F-A974094A5618}"/>
              </a:ext>
            </a:extLst>
          </p:cNvPr>
          <p:cNvSpPr>
            <a:spLocks noGrp="1" noChangeArrowheads="1"/>
          </p:cNvSpPr>
          <p:nvPr>
            <p:ph type="dt" sz="half" idx="10"/>
          </p:nvPr>
        </p:nvSpPr>
        <p:spPr>
          <a:ln/>
        </p:spPr>
        <p:txBody>
          <a:bodyPr/>
          <a:lstStyle>
            <a:lvl1pPr>
              <a:defRPr/>
            </a:lvl1pPr>
          </a:lstStyle>
          <a:p>
            <a:pPr>
              <a:defRPr/>
            </a:pPr>
            <a:endParaRPr lang="bg-BG" altLang="bg-BG"/>
          </a:p>
        </p:txBody>
      </p:sp>
      <p:sp>
        <p:nvSpPr>
          <p:cNvPr id="6" name="Rectangle 5">
            <a:extLst>
              <a:ext uri="{FF2B5EF4-FFF2-40B4-BE49-F238E27FC236}">
                <a16:creationId xmlns:a16="http://schemas.microsoft.com/office/drawing/2014/main" id="{F0425E92-22B3-48C1-B5CB-66479BA1990B}"/>
              </a:ext>
            </a:extLst>
          </p:cNvPr>
          <p:cNvSpPr>
            <a:spLocks noGrp="1" noChangeArrowheads="1"/>
          </p:cNvSpPr>
          <p:nvPr>
            <p:ph type="ftr" sz="quarter" idx="11"/>
          </p:nvPr>
        </p:nvSpPr>
        <p:spPr>
          <a:ln/>
        </p:spPr>
        <p:txBody>
          <a:bodyPr/>
          <a:lstStyle>
            <a:lvl1pPr>
              <a:defRPr/>
            </a:lvl1pPr>
          </a:lstStyle>
          <a:p>
            <a:pPr>
              <a:defRPr/>
            </a:pPr>
            <a:endParaRPr lang="bg-BG" altLang="bg-BG"/>
          </a:p>
        </p:txBody>
      </p:sp>
      <p:sp>
        <p:nvSpPr>
          <p:cNvPr id="7" name="Rectangle 6">
            <a:extLst>
              <a:ext uri="{FF2B5EF4-FFF2-40B4-BE49-F238E27FC236}">
                <a16:creationId xmlns:a16="http://schemas.microsoft.com/office/drawing/2014/main" id="{5E902EEA-F02C-4163-A65D-61C9EADA9256}"/>
              </a:ext>
            </a:extLst>
          </p:cNvPr>
          <p:cNvSpPr>
            <a:spLocks noGrp="1" noChangeArrowheads="1"/>
          </p:cNvSpPr>
          <p:nvPr>
            <p:ph type="sldNum" sz="quarter" idx="12"/>
          </p:nvPr>
        </p:nvSpPr>
        <p:spPr>
          <a:ln/>
        </p:spPr>
        <p:txBody>
          <a:bodyPr/>
          <a:lstStyle>
            <a:lvl1pPr>
              <a:defRPr/>
            </a:lvl1pPr>
          </a:lstStyle>
          <a:p>
            <a:fld id="{6E71D84B-8BD1-4EF2-91E9-7BFB6173FBC9}" type="slidenum">
              <a:rPr lang="bg-BG" altLang="bg-BG"/>
              <a:pPr/>
              <a:t>‹#›</a:t>
            </a:fld>
            <a:endParaRPr lang="bg-BG" altLang="bg-BG"/>
          </a:p>
        </p:txBody>
      </p:sp>
    </p:spTree>
    <p:extLst>
      <p:ext uri="{BB962C8B-B14F-4D97-AF65-F5344CB8AC3E}">
        <p14:creationId xmlns:p14="http://schemas.microsoft.com/office/powerpoint/2010/main" val="72348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C1522E49-90C9-4A51-837A-624E805C02AF}"/>
              </a:ext>
            </a:extLst>
          </p:cNvPr>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bg-BG" altLang="bg-BG"/>
              <a:t>Click to edit Master title style</a:t>
            </a:r>
          </a:p>
        </p:txBody>
      </p:sp>
      <p:sp>
        <p:nvSpPr>
          <p:cNvPr id="149507" name="Rectangle 3">
            <a:extLst>
              <a:ext uri="{FF2B5EF4-FFF2-40B4-BE49-F238E27FC236}">
                <a16:creationId xmlns:a16="http://schemas.microsoft.com/office/drawing/2014/main" id="{2D7341C6-3A1D-4BA6-8BCF-0F4D51B7C7C2}"/>
              </a:ext>
            </a:extLst>
          </p:cNvPr>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bg-BG" altLang="bg-BG"/>
              <a:t>Click to edit Master text styles</a:t>
            </a:r>
          </a:p>
          <a:p>
            <a:pPr lvl="1"/>
            <a:r>
              <a:rPr lang="bg-BG" altLang="bg-BG"/>
              <a:t>Second level</a:t>
            </a:r>
          </a:p>
          <a:p>
            <a:pPr lvl="2"/>
            <a:r>
              <a:rPr lang="bg-BG" altLang="bg-BG"/>
              <a:t>Third level</a:t>
            </a:r>
          </a:p>
          <a:p>
            <a:pPr lvl="3"/>
            <a:r>
              <a:rPr lang="bg-BG" altLang="bg-BG"/>
              <a:t>Fourth level</a:t>
            </a:r>
          </a:p>
          <a:p>
            <a:pPr lvl="4"/>
            <a:r>
              <a:rPr lang="bg-BG" altLang="bg-BG"/>
              <a:t>Fifth level</a:t>
            </a:r>
          </a:p>
        </p:txBody>
      </p:sp>
      <p:sp>
        <p:nvSpPr>
          <p:cNvPr id="149508" name="Rectangle 4">
            <a:extLst>
              <a:ext uri="{FF2B5EF4-FFF2-40B4-BE49-F238E27FC236}">
                <a16:creationId xmlns:a16="http://schemas.microsoft.com/office/drawing/2014/main" id="{B86FD7C0-42EF-4F28-9E88-AB6857F381C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latin typeface="Arial" panose="020B0604020202020204" pitchFamily="34" charset="0"/>
              </a:defRPr>
            </a:lvl1pPr>
          </a:lstStyle>
          <a:p>
            <a:pPr>
              <a:defRPr/>
            </a:pPr>
            <a:endParaRPr lang="bg-BG" altLang="bg-BG"/>
          </a:p>
        </p:txBody>
      </p:sp>
      <p:sp>
        <p:nvSpPr>
          <p:cNvPr id="149509" name="Rectangle 5">
            <a:extLst>
              <a:ext uri="{FF2B5EF4-FFF2-40B4-BE49-F238E27FC236}">
                <a16:creationId xmlns:a16="http://schemas.microsoft.com/office/drawing/2014/main" id="{0E2F4719-FEA8-4E6E-A6CB-64820010C4FE}"/>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latin typeface="Arial" panose="020B0604020202020204" pitchFamily="34" charset="0"/>
              </a:defRPr>
            </a:lvl1pPr>
          </a:lstStyle>
          <a:p>
            <a:pPr>
              <a:defRPr/>
            </a:pPr>
            <a:endParaRPr lang="bg-BG" altLang="bg-BG"/>
          </a:p>
        </p:txBody>
      </p:sp>
      <p:sp>
        <p:nvSpPr>
          <p:cNvPr id="149510" name="Rectangle 6">
            <a:extLst>
              <a:ext uri="{FF2B5EF4-FFF2-40B4-BE49-F238E27FC236}">
                <a16:creationId xmlns:a16="http://schemas.microsoft.com/office/drawing/2014/main" id="{AB0FF5C3-38E8-4E76-B1CF-794C89A998E6}"/>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C5A27B4F-564D-44D9-B6D0-BCBB58BD7725}" type="slidenum">
              <a:rPr lang="bg-BG" altLang="bg-BG"/>
              <a:pPr/>
              <a:t>‹#›</a:t>
            </a:fld>
            <a:endParaRPr lang="bg-BG" altLang="bg-BG"/>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9.jpeg"/><Relationship Id="rId2" Type="http://schemas.openxmlformats.org/officeDocument/2006/relationships/notesSlide" Target="../notesSlides/notesSlide10.xml"/><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48.jpeg"/><Relationship Id="rId5" Type="http://schemas.openxmlformats.org/officeDocument/2006/relationships/image" Target="../media/image4.png"/><Relationship Id="rId15" Type="http://schemas.openxmlformats.org/officeDocument/2006/relationships/image" Target="../media/image7.gif"/><Relationship Id="rId10" Type="http://schemas.openxmlformats.org/officeDocument/2006/relationships/image" Target="../media/image47.jpeg"/><Relationship Id="rId4" Type="http://schemas.openxmlformats.org/officeDocument/2006/relationships/image" Target="../media/image3.png"/><Relationship Id="rId9" Type="http://schemas.openxmlformats.org/officeDocument/2006/relationships/image" Target="../media/image46.wmf"/><Relationship Id="rId14"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gif"/><Relationship Id="rId5" Type="http://schemas.openxmlformats.org/officeDocument/2006/relationships/image" Target="../media/image4.png"/><Relationship Id="rId10" Type="http://schemas.openxmlformats.org/officeDocument/2006/relationships/image" Target="../media/image54.jpeg"/><Relationship Id="rId4" Type="http://schemas.openxmlformats.org/officeDocument/2006/relationships/image" Target="../media/image3.png"/><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5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oleObject" Target="../embeddings/oleObject1.bin"/><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gif"/></Relationships>
</file>

<file path=ppt/slides/_rels/slide1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0.jpeg"/><Relationship Id="rId5" Type="http://schemas.openxmlformats.org/officeDocument/2006/relationships/image" Target="../media/image4.png"/><Relationship Id="rId10" Type="http://schemas.openxmlformats.org/officeDocument/2006/relationships/image" Target="../media/image59.jpeg"/><Relationship Id="rId4" Type="http://schemas.openxmlformats.org/officeDocument/2006/relationships/image" Target="../media/image3.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2.jpeg"/><Relationship Id="rId5" Type="http://schemas.openxmlformats.org/officeDocument/2006/relationships/image" Target="../media/image4.png"/><Relationship Id="rId10" Type="http://schemas.openxmlformats.org/officeDocument/2006/relationships/image" Target="../media/image61.jpeg"/><Relationship Id="rId4" Type="http://schemas.openxmlformats.org/officeDocument/2006/relationships/image" Target="../media/image3.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image" Target="../media/image3.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70.jpeg"/></Relationships>
</file>

<file path=ppt/slides/_rels/slide18.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18" Type="http://schemas.openxmlformats.org/officeDocument/2006/relationships/image" Target="../media/image19.png"/><Relationship Id="rId26" Type="http://schemas.openxmlformats.org/officeDocument/2006/relationships/image" Target="../media/image8.png"/><Relationship Id="rId3" Type="http://schemas.openxmlformats.org/officeDocument/2006/relationships/image" Target="../media/image2.png"/><Relationship Id="rId21" Type="http://schemas.openxmlformats.org/officeDocument/2006/relationships/image" Target="../media/image22.jpeg"/><Relationship Id="rId7" Type="http://schemas.openxmlformats.org/officeDocument/2006/relationships/image" Target="../media/image6.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7.gif"/><Relationship Id="rId2" Type="http://schemas.openxmlformats.org/officeDocument/2006/relationships/notesSlide" Target="../notesSlides/notesSlide2.xml"/><Relationship Id="rId16" Type="http://schemas.openxmlformats.org/officeDocument/2006/relationships/image" Target="../media/image17.jpe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24" Type="http://schemas.openxmlformats.org/officeDocument/2006/relationships/image" Target="../media/image25.jpeg"/><Relationship Id="rId5" Type="http://schemas.openxmlformats.org/officeDocument/2006/relationships/image" Target="../media/image4.png"/><Relationship Id="rId15" Type="http://schemas.openxmlformats.org/officeDocument/2006/relationships/image" Target="../media/image16.png"/><Relationship Id="rId23" Type="http://schemas.openxmlformats.org/officeDocument/2006/relationships/image" Target="../media/image24.jpe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jpeg"/></Relationships>
</file>

<file path=ppt/slides/_rels/slide20.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2.png"/><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76.jpeg"/><Relationship Id="rId5" Type="http://schemas.openxmlformats.org/officeDocument/2006/relationships/image" Target="../media/image7.gif"/><Relationship Id="rId10" Type="http://schemas.openxmlformats.org/officeDocument/2006/relationships/image" Target="../media/image75.jpeg"/><Relationship Id="rId4" Type="http://schemas.openxmlformats.org/officeDocument/2006/relationships/image" Target="../media/image3.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2.png"/><Relationship Id="rId7"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10" Type="http://schemas.openxmlformats.org/officeDocument/2006/relationships/image" Target="../media/image81.jpeg"/><Relationship Id="rId4" Type="http://schemas.openxmlformats.org/officeDocument/2006/relationships/image" Target="../media/image3.png"/><Relationship Id="rId9" Type="http://schemas.openxmlformats.org/officeDocument/2006/relationships/image" Target="../media/image80.jpeg"/></Relationships>
</file>

<file path=ppt/slides/_rels/slide2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2.png"/><Relationship Id="rId7" Type="http://schemas.openxmlformats.org/officeDocument/2006/relationships/image" Target="../media/image8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82.png"/><Relationship Id="rId9" Type="http://schemas.openxmlformats.org/officeDocument/2006/relationships/image" Target="../media/image85.jpeg"/></Relationships>
</file>

<file path=ppt/slides/_rels/slide27.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png"/><Relationship Id="rId3" Type="http://schemas.openxmlformats.org/officeDocument/2006/relationships/image" Target="../media/image2.png"/><Relationship Id="rId7" Type="http://schemas.openxmlformats.org/officeDocument/2006/relationships/image" Target="../media/image86.png"/><Relationship Id="rId12"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90.jpeg"/><Relationship Id="rId5" Type="http://schemas.openxmlformats.org/officeDocument/2006/relationships/image" Target="../media/image7.gif"/><Relationship Id="rId10" Type="http://schemas.openxmlformats.org/officeDocument/2006/relationships/image" Target="../media/image89.jpeg"/><Relationship Id="rId4" Type="http://schemas.openxmlformats.org/officeDocument/2006/relationships/image" Target="../media/image82.png"/><Relationship Id="rId9" Type="http://schemas.openxmlformats.org/officeDocument/2006/relationships/image" Target="../media/image88.jpe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gif"/></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image" Target="../media/image96.png"/><Relationship Id="rId2" Type="http://schemas.openxmlformats.org/officeDocument/2006/relationships/audio" Target="file:///E:\CD2\uchebnik\tutorial2\9.HUBAWA%20SI%20MOQ%20GORO.mp3" TargetMode="External"/><Relationship Id="rId1" Type="http://schemas.openxmlformats.org/officeDocument/2006/relationships/audio" Target="file:///D:\Mp3\BULGARION\WECHNITE%20PESNI%20NA%20BALGARIQ\POKLON.mp3" TargetMode="Externa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gif"/><Relationship Id="rId5" Type="http://schemas.openxmlformats.org/officeDocument/2006/relationships/image" Target="../media/image4.png"/><Relationship Id="rId10" Type="http://schemas.openxmlformats.org/officeDocument/2006/relationships/image" Target="../media/image28.jpeg"/><Relationship Id="rId4" Type="http://schemas.openxmlformats.org/officeDocument/2006/relationships/image" Target="../media/image3.png"/><Relationship Id="rId9"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3.jpeg"/><Relationship Id="rId2" Type="http://schemas.openxmlformats.org/officeDocument/2006/relationships/notesSlide" Target="../notesSlides/notesSlide4.xml"/><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2.jpeg"/><Relationship Id="rId5" Type="http://schemas.openxmlformats.org/officeDocument/2006/relationships/image" Target="../media/image4.png"/><Relationship Id="rId15" Type="http://schemas.openxmlformats.org/officeDocument/2006/relationships/image" Target="../media/image7.gif"/><Relationship Id="rId10" Type="http://schemas.openxmlformats.org/officeDocument/2006/relationships/image" Target="../media/image31.jpeg"/><Relationship Id="rId4" Type="http://schemas.openxmlformats.org/officeDocument/2006/relationships/image" Target="../media/image3.png"/><Relationship Id="rId9" Type="http://schemas.openxmlformats.org/officeDocument/2006/relationships/image" Target="../media/image30.jpeg"/><Relationship Id="rId14" Type="http://schemas.openxmlformats.org/officeDocument/2006/relationships/image" Target="../media/image35.jpe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wm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0.w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9.wmf"/><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38.wmf"/><Relationship Id="rId4" Type="http://schemas.openxmlformats.org/officeDocument/2006/relationships/image" Target="../media/image3.png"/><Relationship Id="rId9" Type="http://schemas.openxmlformats.org/officeDocument/2006/relationships/image" Target="../media/image37.wmf"/><Relationship Id="rId14" Type="http://schemas.openxmlformats.org/officeDocument/2006/relationships/image" Target="../media/image7.gif"/></Relationships>
</file>

<file path=ppt/slides/_rels/slide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gif"/><Relationship Id="rId4" Type="http://schemas.openxmlformats.org/officeDocument/2006/relationships/image" Target="../media/image3.png"/><Relationship Id="rId9" Type="http://schemas.openxmlformats.org/officeDocument/2006/relationships/image" Target="../media/image44.gif"/></Relationships>
</file>

<file path=ppt/slides/_rels/slide9.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11">
            <a:extLst>
              <a:ext uri="{FF2B5EF4-FFF2-40B4-BE49-F238E27FC236}">
                <a16:creationId xmlns:a16="http://schemas.microsoft.com/office/drawing/2014/main" id="{9D51927A-201E-4439-B50D-78E5F1D0EC4B}"/>
              </a:ext>
            </a:extLst>
          </p:cNvPr>
          <p:cNvGrpSpPr>
            <a:grpSpLocks/>
          </p:cNvGrpSpPr>
          <p:nvPr/>
        </p:nvGrpSpPr>
        <p:grpSpPr bwMode="auto">
          <a:xfrm>
            <a:off x="0" y="-53975"/>
            <a:ext cx="9220200" cy="6911975"/>
            <a:chOff x="0" y="-17"/>
            <a:chExt cx="5808" cy="4354"/>
          </a:xfrm>
        </p:grpSpPr>
        <p:pic>
          <p:nvPicPr>
            <p:cNvPr id="4106" name="Picture 5" descr="KAMUFL-55">
              <a:extLst>
                <a:ext uri="{FF2B5EF4-FFF2-40B4-BE49-F238E27FC236}">
                  <a16:creationId xmlns:a16="http://schemas.microsoft.com/office/drawing/2014/main" id="{DBC0F728-7470-40E2-803F-31256E0A2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6" descr="OSNOWA-gore">
              <a:extLst>
                <a:ext uri="{FF2B5EF4-FFF2-40B4-BE49-F238E27FC236}">
                  <a16:creationId xmlns:a16="http://schemas.microsoft.com/office/drawing/2014/main" id="{04960E18-F53B-43B4-A1FD-6AE6B6949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7" descr="OSNOWA-dolu">
              <a:extLst>
                <a:ext uri="{FF2B5EF4-FFF2-40B4-BE49-F238E27FC236}">
                  <a16:creationId xmlns:a16="http://schemas.microsoft.com/office/drawing/2014/main" id="{72AD80C4-F2F0-4F18-B3D9-31855857B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Text Box 8">
              <a:extLst>
                <a:ext uri="{FF2B5EF4-FFF2-40B4-BE49-F238E27FC236}">
                  <a16:creationId xmlns:a16="http://schemas.microsoft.com/office/drawing/2014/main" id="{1499A6AE-8F34-4969-A5BA-73FD9B7862B3}"/>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4110" name="Picture 9" descr="OSNOWA-dolu-gore">
              <a:extLst>
                <a:ext uri="{FF2B5EF4-FFF2-40B4-BE49-F238E27FC236}">
                  <a16:creationId xmlns:a16="http://schemas.microsoft.com/office/drawing/2014/main" id="{9C000BF2-C215-4507-B3E4-23AAC53EF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10" descr="OSNOWA-dolu-gore">
              <a:extLst>
                <a:ext uri="{FF2B5EF4-FFF2-40B4-BE49-F238E27FC236}">
                  <a16:creationId xmlns:a16="http://schemas.microsoft.com/office/drawing/2014/main" id="{0C328C64-1D44-49EC-83C3-E490E95687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Line 15">
            <a:extLst>
              <a:ext uri="{FF2B5EF4-FFF2-40B4-BE49-F238E27FC236}">
                <a16:creationId xmlns:a16="http://schemas.microsoft.com/office/drawing/2014/main" id="{67BB2A11-E65B-40AB-9FCC-7C9ABE71E93D}"/>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4100" name="Picture 13" descr="Picture2">
            <a:extLst>
              <a:ext uri="{FF2B5EF4-FFF2-40B4-BE49-F238E27FC236}">
                <a16:creationId xmlns:a16="http://schemas.microsoft.com/office/drawing/2014/main" id="{9DC21187-453D-47DC-98EE-36707852E1E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WordArt 16">
            <a:extLst>
              <a:ext uri="{FF2B5EF4-FFF2-40B4-BE49-F238E27FC236}">
                <a16:creationId xmlns:a16="http://schemas.microsoft.com/office/drawing/2014/main" id="{3159A2AF-A0E6-4EFF-9FB2-4D731FC8DFFE}"/>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4102" name="WordArt 17">
            <a:extLst>
              <a:ext uri="{FF2B5EF4-FFF2-40B4-BE49-F238E27FC236}">
                <a16:creationId xmlns:a16="http://schemas.microsoft.com/office/drawing/2014/main" id="{1F5EA6DF-4C72-43BF-B276-8E98BEF2E324}"/>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pic>
        <p:nvPicPr>
          <p:cNvPr id="4103" name="Picture 34">
            <a:extLst>
              <a:ext uri="{FF2B5EF4-FFF2-40B4-BE49-F238E27FC236}">
                <a16:creationId xmlns:a16="http://schemas.microsoft.com/office/drawing/2014/main" id="{BEC06820-1999-4949-A243-BE1704DFB1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 Box 35">
            <a:extLst>
              <a:ext uri="{FF2B5EF4-FFF2-40B4-BE49-F238E27FC236}">
                <a16:creationId xmlns:a16="http://schemas.microsoft.com/office/drawing/2014/main" id="{ABDA9705-1546-466B-94E5-401302469FA1}"/>
              </a:ext>
            </a:extLst>
          </p:cNvPr>
          <p:cNvSpPr txBox="1">
            <a:spLocks noChangeArrowheads="1"/>
          </p:cNvSpPr>
          <p:nvPr/>
        </p:nvSpPr>
        <p:spPr bwMode="auto">
          <a:xfrm>
            <a:off x="685800" y="2514600"/>
            <a:ext cx="79248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bg-BG" altLang="bg-BG" sz="2800" b="1">
                <a:solidFill>
                  <a:schemeClr val="bg1"/>
                </a:solidFill>
              </a:rPr>
              <a:t>ТЕМА:</a:t>
            </a:r>
            <a:r>
              <a:rPr lang="bg-BG" altLang="bg-BG"/>
              <a:t> </a:t>
            </a:r>
            <a:r>
              <a:rPr lang="bg-BG" altLang="bg-BG" sz="3200" b="1">
                <a:solidFill>
                  <a:schemeClr val="bg1"/>
                </a:solidFill>
              </a:rPr>
              <a:t>Приемане на военна служба и в резерва на въоръжените сили на Република България</a:t>
            </a:r>
          </a:p>
        </p:txBody>
      </p:sp>
      <p:sp>
        <p:nvSpPr>
          <p:cNvPr id="4105" name="Text Box 51">
            <a:extLst>
              <a:ext uri="{FF2B5EF4-FFF2-40B4-BE49-F238E27FC236}">
                <a16:creationId xmlns:a16="http://schemas.microsoft.com/office/drawing/2014/main" id="{A185DEAC-409A-4B8C-A587-562B0BCA735A}"/>
              </a:ext>
            </a:extLst>
          </p:cNvPr>
          <p:cNvSpPr txBox="1">
            <a:spLocks noChangeArrowheads="1"/>
          </p:cNvSpPr>
          <p:nvPr/>
        </p:nvSpPr>
        <p:spPr bwMode="auto">
          <a:xfrm>
            <a:off x="8839200" y="6110288"/>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1</a:t>
            </a:r>
            <a:endParaRPr lang="bg-BG" altLang="bg-BG">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a:extLst>
              <a:ext uri="{FF2B5EF4-FFF2-40B4-BE49-F238E27FC236}">
                <a16:creationId xmlns:a16="http://schemas.microsoft.com/office/drawing/2014/main" id="{D761FF44-6B68-4992-9C49-5155496C2572}"/>
              </a:ext>
            </a:extLst>
          </p:cNvPr>
          <p:cNvGrpSpPr>
            <a:grpSpLocks/>
          </p:cNvGrpSpPr>
          <p:nvPr/>
        </p:nvGrpSpPr>
        <p:grpSpPr bwMode="auto">
          <a:xfrm>
            <a:off x="0" y="-26988"/>
            <a:ext cx="9220200" cy="6911976"/>
            <a:chOff x="0" y="-17"/>
            <a:chExt cx="5808" cy="4354"/>
          </a:xfrm>
        </p:grpSpPr>
        <p:pic>
          <p:nvPicPr>
            <p:cNvPr id="22547" name="Picture 3" descr="KAMUFL-55">
              <a:extLst>
                <a:ext uri="{FF2B5EF4-FFF2-40B4-BE49-F238E27FC236}">
                  <a16:creationId xmlns:a16="http://schemas.microsoft.com/office/drawing/2014/main" id="{90C1AB9A-0B1D-4726-9B76-92E61B962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4" descr="OSNOWA-gore">
              <a:extLst>
                <a:ext uri="{FF2B5EF4-FFF2-40B4-BE49-F238E27FC236}">
                  <a16:creationId xmlns:a16="http://schemas.microsoft.com/office/drawing/2014/main" id="{2C61A479-226B-45F0-A7A6-B16EA4040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5" descr="OSNOWA-dolu">
              <a:extLst>
                <a:ext uri="{FF2B5EF4-FFF2-40B4-BE49-F238E27FC236}">
                  <a16:creationId xmlns:a16="http://schemas.microsoft.com/office/drawing/2014/main" id="{28CE29BA-062B-4366-B024-B5A89F4CD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0" name="Text Box 6">
              <a:extLst>
                <a:ext uri="{FF2B5EF4-FFF2-40B4-BE49-F238E27FC236}">
                  <a16:creationId xmlns:a16="http://schemas.microsoft.com/office/drawing/2014/main" id="{D880C70D-D760-485E-93CF-F68C44A17B6B}"/>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22551" name="Picture 7" descr="OSNOWA-dolu-gore">
              <a:extLst>
                <a:ext uri="{FF2B5EF4-FFF2-40B4-BE49-F238E27FC236}">
                  <a16:creationId xmlns:a16="http://schemas.microsoft.com/office/drawing/2014/main" id="{6AF9AD42-4BA4-4684-8D08-086D4649DE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8" descr="OSNOWA-dolu-gore">
              <a:extLst>
                <a:ext uri="{FF2B5EF4-FFF2-40B4-BE49-F238E27FC236}">
                  <a16:creationId xmlns:a16="http://schemas.microsoft.com/office/drawing/2014/main" id="{318AC52C-90F1-46E5-81B2-01DE7063B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79" name="Rectangle 15">
            <a:extLst>
              <a:ext uri="{FF2B5EF4-FFF2-40B4-BE49-F238E27FC236}">
                <a16:creationId xmlns:a16="http://schemas.microsoft.com/office/drawing/2014/main" id="{A873C6E4-F825-4E76-92A2-47E9E14DA6C5}"/>
              </a:ext>
            </a:extLst>
          </p:cNvPr>
          <p:cNvSpPr>
            <a:spLocks noChangeArrowheads="1"/>
          </p:cNvSpPr>
          <p:nvPr/>
        </p:nvSpPr>
        <p:spPr bwMode="auto">
          <a:xfrm>
            <a:off x="2389188" y="1287463"/>
            <a:ext cx="51546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bg-BG" altLang="bg-BG" sz="2800" b="1">
                <a:solidFill>
                  <a:srgbClr val="FF0000"/>
                </a:solidFill>
                <a:latin typeface="Arial" panose="020B0604020202020204" pitchFamily="34" charset="0"/>
              </a:rPr>
              <a:t>ОБУЧЕНИЕ НА ВОЙНИЦИТЕ</a:t>
            </a:r>
            <a:endParaRPr lang="en-US" altLang="bg-BG" sz="2800" b="1">
              <a:solidFill>
                <a:srgbClr val="FF0000"/>
              </a:solidFill>
              <a:latin typeface="Arial" panose="020B0604020202020204" pitchFamily="34" charset="0"/>
            </a:endParaRPr>
          </a:p>
        </p:txBody>
      </p:sp>
      <p:sp>
        <p:nvSpPr>
          <p:cNvPr id="36880" name="Rectangle 16">
            <a:extLst>
              <a:ext uri="{FF2B5EF4-FFF2-40B4-BE49-F238E27FC236}">
                <a16:creationId xmlns:a16="http://schemas.microsoft.com/office/drawing/2014/main" id="{DF9B4429-3745-42F6-B2D6-EEF67CB610D0}"/>
              </a:ext>
            </a:extLst>
          </p:cNvPr>
          <p:cNvSpPr>
            <a:spLocks noChangeArrowheads="1"/>
          </p:cNvSpPr>
          <p:nvPr/>
        </p:nvSpPr>
        <p:spPr bwMode="auto">
          <a:xfrm>
            <a:off x="228600" y="1828800"/>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bg-BG" altLang="bg-BG" b="1">
                <a:solidFill>
                  <a:srgbClr val="FF0000"/>
                </a:solidFill>
              </a:rPr>
              <a:t>	</a:t>
            </a:r>
            <a:r>
              <a:rPr lang="bg-BG" altLang="bg-BG" sz="2000" b="1">
                <a:latin typeface="Arial" panose="020B0604020202020204" pitchFamily="34" charset="0"/>
              </a:rPr>
              <a:t>Началната и специална военна подготовка се провежда във военните формирования и учебните центрове към командванията на видовете въоръжени сили. </a:t>
            </a:r>
          </a:p>
          <a:p>
            <a:pPr algn="just" eaLnBrk="1" hangingPunct="1"/>
            <a:r>
              <a:rPr lang="bg-BG" altLang="bg-BG" sz="2000" b="1">
                <a:latin typeface="Arial" panose="020B0604020202020204" pitchFamily="34" charset="0"/>
              </a:rPr>
              <a:t>	Новоприетите  войници без военна подготовка се обучават    	в “Курс за придобиване на военна квалификация “войник” 	– </a:t>
            </a:r>
            <a:r>
              <a:rPr lang="en-US" altLang="bg-BG" sz="2000" b="1">
                <a:latin typeface="Arial" panose="020B0604020202020204" pitchFamily="34" charset="0"/>
              </a:rPr>
              <a:t>I</a:t>
            </a:r>
            <a:r>
              <a:rPr lang="bg-BG" altLang="bg-BG" sz="2000" b="1">
                <a:latin typeface="Arial" panose="020B0604020202020204" pitchFamily="34" charset="0"/>
              </a:rPr>
              <a:t> етап”.</a:t>
            </a:r>
            <a:endParaRPr lang="en-US" altLang="bg-BG" sz="2000" b="1">
              <a:latin typeface="Arial" panose="020B0604020202020204" pitchFamily="34" charset="0"/>
            </a:endParaRPr>
          </a:p>
        </p:txBody>
      </p:sp>
      <p:pic>
        <p:nvPicPr>
          <p:cNvPr id="36881" name="Picture 17" descr="Picture10">
            <a:extLst>
              <a:ext uri="{FF2B5EF4-FFF2-40B4-BE49-F238E27FC236}">
                <a16:creationId xmlns:a16="http://schemas.microsoft.com/office/drawing/2014/main" id="{20F11BBF-B10F-4AF8-905D-BB11E8FA27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3830638"/>
            <a:ext cx="4019550"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18" descr="j0304933">
            <a:extLst>
              <a:ext uri="{FF2B5EF4-FFF2-40B4-BE49-F238E27FC236}">
                <a16:creationId xmlns:a16="http://schemas.microsoft.com/office/drawing/2014/main" id="{879B6A8A-568E-4DC4-949C-F470334F3B0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800" y="2662238"/>
            <a:ext cx="10795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19" descr="kadrovi64">
            <a:extLst>
              <a:ext uri="{FF2B5EF4-FFF2-40B4-BE49-F238E27FC236}">
                <a16:creationId xmlns:a16="http://schemas.microsoft.com/office/drawing/2014/main" id="{BB8BF353-D183-44F6-A66F-D2564024CDD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3943350" cy="267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85" name="Picture 21" descr="101">
            <a:extLst>
              <a:ext uri="{FF2B5EF4-FFF2-40B4-BE49-F238E27FC236}">
                <a16:creationId xmlns:a16="http://schemas.microsoft.com/office/drawing/2014/main" id="{706C1895-2701-4EE0-8AF0-73C558AFD4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3810000"/>
            <a:ext cx="4038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22" descr="154">
            <a:extLst>
              <a:ext uri="{FF2B5EF4-FFF2-40B4-BE49-F238E27FC236}">
                <a16:creationId xmlns:a16="http://schemas.microsoft.com/office/drawing/2014/main" id="{E51DF3CC-8E15-40F2-8D3E-4B6EF22C854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76800" y="3886200"/>
            <a:ext cx="396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23" descr="82">
            <a:extLst>
              <a:ext uri="{FF2B5EF4-FFF2-40B4-BE49-F238E27FC236}">
                <a16:creationId xmlns:a16="http://schemas.microsoft.com/office/drawing/2014/main" id="{9E1BB5EC-768D-4297-9398-ACFB1D97EB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3733800"/>
            <a:ext cx="4038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24" descr="100_0934">
            <a:extLst>
              <a:ext uri="{FF2B5EF4-FFF2-40B4-BE49-F238E27FC236}">
                <a16:creationId xmlns:a16="http://schemas.microsoft.com/office/drawing/2014/main" id="{411BDD7B-1400-4BDA-8D4A-1623FEA763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 y="3733800"/>
            <a:ext cx="4267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34" descr="Picture2">
            <a:extLst>
              <a:ext uri="{FF2B5EF4-FFF2-40B4-BE49-F238E27FC236}">
                <a16:creationId xmlns:a16="http://schemas.microsoft.com/office/drawing/2014/main" id="{68331C81-D2E0-463A-9D5D-10A17E5C0191}"/>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WordArt 35">
            <a:extLst>
              <a:ext uri="{FF2B5EF4-FFF2-40B4-BE49-F238E27FC236}">
                <a16:creationId xmlns:a16="http://schemas.microsoft.com/office/drawing/2014/main" id="{80FC6504-EB72-4716-BC59-C529FB218ADD}"/>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22542" name="WordArt 36">
            <a:extLst>
              <a:ext uri="{FF2B5EF4-FFF2-40B4-BE49-F238E27FC236}">
                <a16:creationId xmlns:a16="http://schemas.microsoft.com/office/drawing/2014/main" id="{EBED64F6-94D6-4FB8-A301-A0D07A30BEC7}"/>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22543" name="Text Box 38">
            <a:extLst>
              <a:ext uri="{FF2B5EF4-FFF2-40B4-BE49-F238E27FC236}">
                <a16:creationId xmlns:a16="http://schemas.microsoft.com/office/drawing/2014/main" id="{0CD40CA2-0FCA-481D-BE8D-91F36E14443F}"/>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22544" name="Line 39">
            <a:extLst>
              <a:ext uri="{FF2B5EF4-FFF2-40B4-BE49-F238E27FC236}">
                <a16:creationId xmlns:a16="http://schemas.microsoft.com/office/drawing/2014/main" id="{E45CA467-12C3-45B8-A38B-D5C6F58CEE7E}"/>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22545" name="Picture 41">
            <a:extLst>
              <a:ext uri="{FF2B5EF4-FFF2-40B4-BE49-F238E27FC236}">
                <a16:creationId xmlns:a16="http://schemas.microsoft.com/office/drawing/2014/main" id="{333EAD2C-25FB-49D4-A8B4-5A2D1816C72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6" name="Text Box 42">
            <a:extLst>
              <a:ext uri="{FF2B5EF4-FFF2-40B4-BE49-F238E27FC236}">
                <a16:creationId xmlns:a16="http://schemas.microsoft.com/office/drawing/2014/main" id="{7E903B41-334B-4EFA-A5B4-6703065915BC}"/>
              </a:ext>
            </a:extLst>
          </p:cNvPr>
          <p:cNvSpPr txBox="1">
            <a:spLocks noChangeArrowheads="1"/>
          </p:cNvSpPr>
          <p:nvPr/>
        </p:nvSpPr>
        <p:spPr bwMode="auto">
          <a:xfrm>
            <a:off x="8382000" y="60340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10</a:t>
            </a:r>
            <a:endParaRPr lang="bg-BG" altLang="bg-BG">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6879"/>
                                        </p:tgtEl>
                                        <p:attrNameLst>
                                          <p:attrName>style.visibility</p:attrName>
                                        </p:attrNameLst>
                                      </p:cBhvr>
                                      <p:to>
                                        <p:strVal val="visible"/>
                                      </p:to>
                                    </p:set>
                                    <p:anim calcmode="lin" valueType="num">
                                      <p:cBhvr>
                                        <p:cTn id="7" dur="2000" fill="hold"/>
                                        <p:tgtEl>
                                          <p:spTgt spid="36879"/>
                                        </p:tgtEl>
                                        <p:attrNameLst>
                                          <p:attrName>ppt_w</p:attrName>
                                        </p:attrNameLst>
                                      </p:cBhvr>
                                      <p:tavLst>
                                        <p:tav tm="0">
                                          <p:val>
                                            <p:strVal val="#ppt_w*0.70"/>
                                          </p:val>
                                        </p:tav>
                                        <p:tav tm="100000">
                                          <p:val>
                                            <p:strVal val="#ppt_w"/>
                                          </p:val>
                                        </p:tav>
                                      </p:tavLst>
                                    </p:anim>
                                    <p:anim calcmode="lin" valueType="num">
                                      <p:cBhvr>
                                        <p:cTn id="8" dur="2000" fill="hold"/>
                                        <p:tgtEl>
                                          <p:spTgt spid="36879"/>
                                        </p:tgtEl>
                                        <p:attrNameLst>
                                          <p:attrName>ppt_h</p:attrName>
                                        </p:attrNameLst>
                                      </p:cBhvr>
                                      <p:tavLst>
                                        <p:tav tm="0">
                                          <p:val>
                                            <p:strVal val="#ppt_h"/>
                                          </p:val>
                                        </p:tav>
                                        <p:tav tm="100000">
                                          <p:val>
                                            <p:strVal val="#ppt_h"/>
                                          </p:val>
                                        </p:tav>
                                      </p:tavLst>
                                    </p:anim>
                                    <p:animEffect transition="in" filter="fade">
                                      <p:cBhvr>
                                        <p:cTn id="9" dur="2000"/>
                                        <p:tgtEl>
                                          <p:spTgt spid="36879"/>
                                        </p:tgtEl>
                                      </p:cBhvr>
                                    </p:animEffect>
                                  </p:childTnLst>
                                </p:cTn>
                              </p:par>
                            </p:childTnLst>
                          </p:cTn>
                        </p:par>
                        <p:par>
                          <p:cTn id="10" fill="hold" nodeType="afterGroup">
                            <p:stCondLst>
                              <p:cond delay="2000"/>
                            </p:stCondLst>
                            <p:childTnLst>
                              <p:par>
                                <p:cTn id="11" presetID="53" presetClass="entr" presetSubtype="0" fill="hold" grpId="0" nodeType="afterEffect">
                                  <p:stCondLst>
                                    <p:cond delay="0"/>
                                  </p:stCondLst>
                                  <p:childTnLst>
                                    <p:set>
                                      <p:cBhvr>
                                        <p:cTn id="12" dur="1" fill="hold">
                                          <p:stCondLst>
                                            <p:cond delay="0"/>
                                          </p:stCondLst>
                                        </p:cTn>
                                        <p:tgtEl>
                                          <p:spTgt spid="36880"/>
                                        </p:tgtEl>
                                        <p:attrNameLst>
                                          <p:attrName>style.visibility</p:attrName>
                                        </p:attrNameLst>
                                      </p:cBhvr>
                                      <p:to>
                                        <p:strVal val="visible"/>
                                      </p:to>
                                    </p:set>
                                    <p:anim calcmode="lin" valueType="num">
                                      <p:cBhvr>
                                        <p:cTn id="13" dur="2000" fill="hold"/>
                                        <p:tgtEl>
                                          <p:spTgt spid="36880"/>
                                        </p:tgtEl>
                                        <p:attrNameLst>
                                          <p:attrName>ppt_w</p:attrName>
                                        </p:attrNameLst>
                                      </p:cBhvr>
                                      <p:tavLst>
                                        <p:tav tm="0">
                                          <p:val>
                                            <p:fltVal val="0"/>
                                          </p:val>
                                        </p:tav>
                                        <p:tav tm="100000">
                                          <p:val>
                                            <p:strVal val="#ppt_w"/>
                                          </p:val>
                                        </p:tav>
                                      </p:tavLst>
                                    </p:anim>
                                    <p:anim calcmode="lin" valueType="num">
                                      <p:cBhvr>
                                        <p:cTn id="14" dur="2000" fill="hold"/>
                                        <p:tgtEl>
                                          <p:spTgt spid="36880"/>
                                        </p:tgtEl>
                                        <p:attrNameLst>
                                          <p:attrName>ppt_h</p:attrName>
                                        </p:attrNameLst>
                                      </p:cBhvr>
                                      <p:tavLst>
                                        <p:tav tm="0">
                                          <p:val>
                                            <p:fltVal val="0"/>
                                          </p:val>
                                        </p:tav>
                                        <p:tav tm="100000">
                                          <p:val>
                                            <p:strVal val="#ppt_h"/>
                                          </p:val>
                                        </p:tav>
                                      </p:tavLst>
                                    </p:anim>
                                    <p:animEffect transition="in" filter="fade">
                                      <p:cBhvr>
                                        <p:cTn id="15" dur="2000"/>
                                        <p:tgtEl>
                                          <p:spTgt spid="36880"/>
                                        </p:tgtEl>
                                      </p:cBhvr>
                                    </p:animEffect>
                                  </p:childTnLst>
                                </p:cTn>
                              </p:par>
                            </p:childTnLst>
                          </p:cTn>
                        </p:par>
                        <p:par>
                          <p:cTn id="16" fill="hold" nodeType="afterGroup">
                            <p:stCondLst>
                              <p:cond delay="4000"/>
                            </p:stCondLst>
                            <p:childTnLst>
                              <p:par>
                                <p:cTn id="17" presetID="2" presetClass="entr" presetSubtype="8" fill="hold" nodeType="afterEffect">
                                  <p:stCondLst>
                                    <p:cond delay="0"/>
                                  </p:stCondLst>
                                  <p:childTnLst>
                                    <p:set>
                                      <p:cBhvr>
                                        <p:cTn id="18" dur="1" fill="hold">
                                          <p:stCondLst>
                                            <p:cond delay="0"/>
                                          </p:stCondLst>
                                        </p:cTn>
                                        <p:tgtEl>
                                          <p:spTgt spid="36882"/>
                                        </p:tgtEl>
                                        <p:attrNameLst>
                                          <p:attrName>style.visibility</p:attrName>
                                        </p:attrNameLst>
                                      </p:cBhvr>
                                      <p:to>
                                        <p:strVal val="visible"/>
                                      </p:to>
                                    </p:set>
                                    <p:anim calcmode="lin" valueType="num">
                                      <p:cBhvr additive="base">
                                        <p:cTn id="19" dur="5000" fill="hold"/>
                                        <p:tgtEl>
                                          <p:spTgt spid="36882"/>
                                        </p:tgtEl>
                                        <p:attrNameLst>
                                          <p:attrName>ppt_x</p:attrName>
                                        </p:attrNameLst>
                                      </p:cBhvr>
                                      <p:tavLst>
                                        <p:tav tm="0">
                                          <p:val>
                                            <p:strVal val="0-#ppt_w/2"/>
                                          </p:val>
                                        </p:tav>
                                        <p:tav tm="100000">
                                          <p:val>
                                            <p:strVal val="#ppt_x"/>
                                          </p:val>
                                        </p:tav>
                                      </p:tavLst>
                                    </p:anim>
                                    <p:anim calcmode="lin" valueType="num">
                                      <p:cBhvr additive="base">
                                        <p:cTn id="20" dur="5000" fill="hold"/>
                                        <p:tgtEl>
                                          <p:spTgt spid="36882"/>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9000"/>
                            </p:stCondLst>
                            <p:childTnLst>
                              <p:par>
                                <p:cTn id="22" presetID="2" presetClass="entr" presetSubtype="4" fill="hold" nodeType="afterEffect">
                                  <p:stCondLst>
                                    <p:cond delay="0"/>
                                  </p:stCondLst>
                                  <p:childTnLst>
                                    <p:set>
                                      <p:cBhvr>
                                        <p:cTn id="23" dur="1" fill="hold">
                                          <p:stCondLst>
                                            <p:cond delay="0"/>
                                          </p:stCondLst>
                                        </p:cTn>
                                        <p:tgtEl>
                                          <p:spTgt spid="36881"/>
                                        </p:tgtEl>
                                        <p:attrNameLst>
                                          <p:attrName>style.visibility</p:attrName>
                                        </p:attrNameLst>
                                      </p:cBhvr>
                                      <p:to>
                                        <p:strVal val="visible"/>
                                      </p:to>
                                    </p:set>
                                    <p:anim calcmode="lin" valueType="num">
                                      <p:cBhvr additive="base">
                                        <p:cTn id="24" dur="2000" fill="hold"/>
                                        <p:tgtEl>
                                          <p:spTgt spid="36881"/>
                                        </p:tgtEl>
                                        <p:attrNameLst>
                                          <p:attrName>ppt_x</p:attrName>
                                        </p:attrNameLst>
                                      </p:cBhvr>
                                      <p:tavLst>
                                        <p:tav tm="0">
                                          <p:val>
                                            <p:strVal val="#ppt_x"/>
                                          </p:val>
                                        </p:tav>
                                        <p:tav tm="100000">
                                          <p:val>
                                            <p:strVal val="#ppt_x"/>
                                          </p:val>
                                        </p:tav>
                                      </p:tavLst>
                                    </p:anim>
                                    <p:anim calcmode="lin" valueType="num">
                                      <p:cBhvr additive="base">
                                        <p:cTn id="25" dur="2000" fill="hold"/>
                                        <p:tgtEl>
                                          <p:spTgt spid="36881"/>
                                        </p:tgtEl>
                                        <p:attrNameLst>
                                          <p:attrName>ppt_y</p:attrName>
                                        </p:attrNameLst>
                                      </p:cBhvr>
                                      <p:tavLst>
                                        <p:tav tm="0">
                                          <p:val>
                                            <p:strVal val="1+#ppt_h/2"/>
                                          </p:val>
                                        </p:tav>
                                        <p:tav tm="100000">
                                          <p:val>
                                            <p:strVal val="#ppt_y"/>
                                          </p:val>
                                        </p:tav>
                                      </p:tavLst>
                                    </p:anim>
                                  </p:childTnLst>
                                </p:cTn>
                              </p:par>
                            </p:childTnLst>
                          </p:cTn>
                        </p:par>
                        <p:par>
                          <p:cTn id="26" fill="hold" nodeType="afterGroup">
                            <p:stCondLst>
                              <p:cond delay="11000"/>
                            </p:stCondLst>
                            <p:childTnLst>
                              <p:par>
                                <p:cTn id="27" presetID="2" presetClass="entr" presetSubtype="4" fill="hold" nodeType="afterEffect">
                                  <p:stCondLst>
                                    <p:cond delay="0"/>
                                  </p:stCondLst>
                                  <p:childTnLst>
                                    <p:set>
                                      <p:cBhvr>
                                        <p:cTn id="28" dur="1" fill="hold">
                                          <p:stCondLst>
                                            <p:cond delay="0"/>
                                          </p:stCondLst>
                                        </p:cTn>
                                        <p:tgtEl>
                                          <p:spTgt spid="36883"/>
                                        </p:tgtEl>
                                        <p:attrNameLst>
                                          <p:attrName>style.visibility</p:attrName>
                                        </p:attrNameLst>
                                      </p:cBhvr>
                                      <p:to>
                                        <p:strVal val="visible"/>
                                      </p:to>
                                    </p:set>
                                    <p:anim calcmode="lin" valueType="num">
                                      <p:cBhvr additive="base">
                                        <p:cTn id="29" dur="2000" fill="hold"/>
                                        <p:tgtEl>
                                          <p:spTgt spid="36883"/>
                                        </p:tgtEl>
                                        <p:attrNameLst>
                                          <p:attrName>ppt_x</p:attrName>
                                        </p:attrNameLst>
                                      </p:cBhvr>
                                      <p:tavLst>
                                        <p:tav tm="0">
                                          <p:val>
                                            <p:strVal val="#ppt_x"/>
                                          </p:val>
                                        </p:tav>
                                        <p:tav tm="100000">
                                          <p:val>
                                            <p:strVal val="#ppt_x"/>
                                          </p:val>
                                        </p:tav>
                                      </p:tavLst>
                                    </p:anim>
                                    <p:anim calcmode="lin" valueType="num">
                                      <p:cBhvr additive="base">
                                        <p:cTn id="30" dur="2000" fill="hold"/>
                                        <p:tgtEl>
                                          <p:spTgt spid="36883"/>
                                        </p:tgtEl>
                                        <p:attrNameLst>
                                          <p:attrName>ppt_y</p:attrName>
                                        </p:attrNameLst>
                                      </p:cBhvr>
                                      <p:tavLst>
                                        <p:tav tm="0">
                                          <p:val>
                                            <p:strVal val="1+#ppt_h/2"/>
                                          </p:val>
                                        </p:tav>
                                        <p:tav tm="100000">
                                          <p:val>
                                            <p:strVal val="#ppt_y"/>
                                          </p:val>
                                        </p:tav>
                                      </p:tavLst>
                                    </p:anim>
                                  </p:childTnLst>
                                </p:cTn>
                              </p:par>
                              <p:par>
                                <p:cTn id="31" presetID="53" presetClass="exit" presetSubtype="0" fill="hold" nodeType="withEffect">
                                  <p:stCondLst>
                                    <p:cond delay="3000"/>
                                  </p:stCondLst>
                                  <p:childTnLst>
                                    <p:anim calcmode="lin" valueType="num">
                                      <p:cBhvr>
                                        <p:cTn id="32" dur="5000"/>
                                        <p:tgtEl>
                                          <p:spTgt spid="36881"/>
                                        </p:tgtEl>
                                        <p:attrNameLst>
                                          <p:attrName>ppt_w</p:attrName>
                                        </p:attrNameLst>
                                      </p:cBhvr>
                                      <p:tavLst>
                                        <p:tav tm="0">
                                          <p:val>
                                            <p:strVal val="ppt_w"/>
                                          </p:val>
                                        </p:tav>
                                        <p:tav tm="100000">
                                          <p:val>
                                            <p:fltVal val="0"/>
                                          </p:val>
                                        </p:tav>
                                      </p:tavLst>
                                    </p:anim>
                                    <p:anim calcmode="lin" valueType="num">
                                      <p:cBhvr>
                                        <p:cTn id="33" dur="5000"/>
                                        <p:tgtEl>
                                          <p:spTgt spid="36881"/>
                                        </p:tgtEl>
                                        <p:attrNameLst>
                                          <p:attrName>ppt_h</p:attrName>
                                        </p:attrNameLst>
                                      </p:cBhvr>
                                      <p:tavLst>
                                        <p:tav tm="0">
                                          <p:val>
                                            <p:strVal val="ppt_h"/>
                                          </p:val>
                                        </p:tav>
                                        <p:tav tm="100000">
                                          <p:val>
                                            <p:fltVal val="0"/>
                                          </p:val>
                                        </p:tav>
                                      </p:tavLst>
                                    </p:anim>
                                    <p:animEffect transition="out" filter="fade">
                                      <p:cBhvr>
                                        <p:cTn id="34" dur="5000"/>
                                        <p:tgtEl>
                                          <p:spTgt spid="36881"/>
                                        </p:tgtEl>
                                      </p:cBhvr>
                                    </p:animEffect>
                                    <p:set>
                                      <p:cBhvr>
                                        <p:cTn id="35" dur="1" fill="hold">
                                          <p:stCondLst>
                                            <p:cond delay="4999"/>
                                          </p:stCondLst>
                                        </p:cTn>
                                        <p:tgtEl>
                                          <p:spTgt spid="36881"/>
                                        </p:tgtEl>
                                        <p:attrNameLst>
                                          <p:attrName>style.visibility</p:attrName>
                                        </p:attrNameLst>
                                      </p:cBhvr>
                                      <p:to>
                                        <p:strVal val="hidden"/>
                                      </p:to>
                                    </p:set>
                                  </p:childTnLst>
                                </p:cTn>
                              </p:par>
                              <p:par>
                                <p:cTn id="36" presetID="53" presetClass="exit" presetSubtype="0" fill="hold" nodeType="withEffect">
                                  <p:stCondLst>
                                    <p:cond delay="3000"/>
                                  </p:stCondLst>
                                  <p:childTnLst>
                                    <p:anim calcmode="lin" valueType="num">
                                      <p:cBhvr>
                                        <p:cTn id="37" dur="5000"/>
                                        <p:tgtEl>
                                          <p:spTgt spid="36883"/>
                                        </p:tgtEl>
                                        <p:attrNameLst>
                                          <p:attrName>ppt_w</p:attrName>
                                        </p:attrNameLst>
                                      </p:cBhvr>
                                      <p:tavLst>
                                        <p:tav tm="0">
                                          <p:val>
                                            <p:strVal val="ppt_w"/>
                                          </p:val>
                                        </p:tav>
                                        <p:tav tm="100000">
                                          <p:val>
                                            <p:fltVal val="0"/>
                                          </p:val>
                                        </p:tav>
                                      </p:tavLst>
                                    </p:anim>
                                    <p:anim calcmode="lin" valueType="num">
                                      <p:cBhvr>
                                        <p:cTn id="38" dur="5000"/>
                                        <p:tgtEl>
                                          <p:spTgt spid="36883"/>
                                        </p:tgtEl>
                                        <p:attrNameLst>
                                          <p:attrName>ppt_h</p:attrName>
                                        </p:attrNameLst>
                                      </p:cBhvr>
                                      <p:tavLst>
                                        <p:tav tm="0">
                                          <p:val>
                                            <p:strVal val="ppt_h"/>
                                          </p:val>
                                        </p:tav>
                                        <p:tav tm="100000">
                                          <p:val>
                                            <p:fltVal val="0"/>
                                          </p:val>
                                        </p:tav>
                                      </p:tavLst>
                                    </p:anim>
                                    <p:animEffect transition="out" filter="fade">
                                      <p:cBhvr>
                                        <p:cTn id="39" dur="5000"/>
                                        <p:tgtEl>
                                          <p:spTgt spid="36883"/>
                                        </p:tgtEl>
                                      </p:cBhvr>
                                    </p:animEffect>
                                    <p:set>
                                      <p:cBhvr>
                                        <p:cTn id="40" dur="1" fill="hold">
                                          <p:stCondLst>
                                            <p:cond delay="4999"/>
                                          </p:stCondLst>
                                        </p:cTn>
                                        <p:tgtEl>
                                          <p:spTgt spid="36883"/>
                                        </p:tgtEl>
                                        <p:attrNameLst>
                                          <p:attrName>style.visibility</p:attrName>
                                        </p:attrNameLst>
                                      </p:cBhvr>
                                      <p:to>
                                        <p:strVal val="hidden"/>
                                      </p:to>
                                    </p:set>
                                  </p:childTnLst>
                                </p:cTn>
                              </p:par>
                              <p:par>
                                <p:cTn id="41" presetID="53" presetClass="entr" presetSubtype="0" fill="hold" nodeType="withEffect">
                                  <p:stCondLst>
                                    <p:cond delay="7000"/>
                                  </p:stCondLst>
                                  <p:childTnLst>
                                    <p:set>
                                      <p:cBhvr>
                                        <p:cTn id="42" dur="1" fill="hold">
                                          <p:stCondLst>
                                            <p:cond delay="0"/>
                                          </p:stCondLst>
                                        </p:cTn>
                                        <p:tgtEl>
                                          <p:spTgt spid="36885"/>
                                        </p:tgtEl>
                                        <p:attrNameLst>
                                          <p:attrName>style.visibility</p:attrName>
                                        </p:attrNameLst>
                                      </p:cBhvr>
                                      <p:to>
                                        <p:strVal val="visible"/>
                                      </p:to>
                                    </p:set>
                                    <p:anim calcmode="lin" valueType="num">
                                      <p:cBhvr>
                                        <p:cTn id="43" dur="3000" fill="hold"/>
                                        <p:tgtEl>
                                          <p:spTgt spid="36885"/>
                                        </p:tgtEl>
                                        <p:attrNameLst>
                                          <p:attrName>ppt_w</p:attrName>
                                        </p:attrNameLst>
                                      </p:cBhvr>
                                      <p:tavLst>
                                        <p:tav tm="0">
                                          <p:val>
                                            <p:fltVal val="0"/>
                                          </p:val>
                                        </p:tav>
                                        <p:tav tm="100000">
                                          <p:val>
                                            <p:strVal val="#ppt_w"/>
                                          </p:val>
                                        </p:tav>
                                      </p:tavLst>
                                    </p:anim>
                                    <p:anim calcmode="lin" valueType="num">
                                      <p:cBhvr>
                                        <p:cTn id="44" dur="3000" fill="hold"/>
                                        <p:tgtEl>
                                          <p:spTgt spid="36885"/>
                                        </p:tgtEl>
                                        <p:attrNameLst>
                                          <p:attrName>ppt_h</p:attrName>
                                        </p:attrNameLst>
                                      </p:cBhvr>
                                      <p:tavLst>
                                        <p:tav tm="0">
                                          <p:val>
                                            <p:fltVal val="0"/>
                                          </p:val>
                                        </p:tav>
                                        <p:tav tm="100000">
                                          <p:val>
                                            <p:strVal val="#ppt_h"/>
                                          </p:val>
                                        </p:tav>
                                      </p:tavLst>
                                    </p:anim>
                                    <p:animEffect transition="in" filter="fade">
                                      <p:cBhvr>
                                        <p:cTn id="45" dur="3000"/>
                                        <p:tgtEl>
                                          <p:spTgt spid="36885"/>
                                        </p:tgtEl>
                                      </p:cBhvr>
                                    </p:animEffect>
                                  </p:childTnLst>
                                </p:cTn>
                              </p:par>
                              <p:par>
                                <p:cTn id="46" presetID="53" presetClass="entr" presetSubtype="0" fill="hold" nodeType="withEffect">
                                  <p:stCondLst>
                                    <p:cond delay="7000"/>
                                  </p:stCondLst>
                                  <p:childTnLst>
                                    <p:set>
                                      <p:cBhvr>
                                        <p:cTn id="47" dur="1" fill="hold">
                                          <p:stCondLst>
                                            <p:cond delay="0"/>
                                          </p:stCondLst>
                                        </p:cTn>
                                        <p:tgtEl>
                                          <p:spTgt spid="36886"/>
                                        </p:tgtEl>
                                        <p:attrNameLst>
                                          <p:attrName>style.visibility</p:attrName>
                                        </p:attrNameLst>
                                      </p:cBhvr>
                                      <p:to>
                                        <p:strVal val="visible"/>
                                      </p:to>
                                    </p:set>
                                    <p:anim calcmode="lin" valueType="num">
                                      <p:cBhvr>
                                        <p:cTn id="48" dur="3000" fill="hold"/>
                                        <p:tgtEl>
                                          <p:spTgt spid="36886"/>
                                        </p:tgtEl>
                                        <p:attrNameLst>
                                          <p:attrName>ppt_w</p:attrName>
                                        </p:attrNameLst>
                                      </p:cBhvr>
                                      <p:tavLst>
                                        <p:tav tm="0">
                                          <p:val>
                                            <p:fltVal val="0"/>
                                          </p:val>
                                        </p:tav>
                                        <p:tav tm="100000">
                                          <p:val>
                                            <p:strVal val="#ppt_w"/>
                                          </p:val>
                                        </p:tav>
                                      </p:tavLst>
                                    </p:anim>
                                    <p:anim calcmode="lin" valueType="num">
                                      <p:cBhvr>
                                        <p:cTn id="49" dur="3000" fill="hold"/>
                                        <p:tgtEl>
                                          <p:spTgt spid="36886"/>
                                        </p:tgtEl>
                                        <p:attrNameLst>
                                          <p:attrName>ppt_h</p:attrName>
                                        </p:attrNameLst>
                                      </p:cBhvr>
                                      <p:tavLst>
                                        <p:tav tm="0">
                                          <p:val>
                                            <p:fltVal val="0"/>
                                          </p:val>
                                        </p:tav>
                                        <p:tav tm="100000">
                                          <p:val>
                                            <p:strVal val="#ppt_h"/>
                                          </p:val>
                                        </p:tav>
                                      </p:tavLst>
                                    </p:anim>
                                    <p:animEffect transition="in" filter="fade">
                                      <p:cBhvr>
                                        <p:cTn id="50" dur="3000"/>
                                        <p:tgtEl>
                                          <p:spTgt spid="36886"/>
                                        </p:tgtEl>
                                      </p:cBhvr>
                                    </p:animEffect>
                                  </p:childTnLst>
                                </p:cTn>
                              </p:par>
                              <p:par>
                                <p:cTn id="51" presetID="53" presetClass="exit" presetSubtype="0" fill="hold" nodeType="withEffect">
                                  <p:stCondLst>
                                    <p:cond delay="11000"/>
                                  </p:stCondLst>
                                  <p:childTnLst>
                                    <p:anim calcmode="lin" valueType="num">
                                      <p:cBhvr>
                                        <p:cTn id="52" dur="3000"/>
                                        <p:tgtEl>
                                          <p:spTgt spid="36885"/>
                                        </p:tgtEl>
                                        <p:attrNameLst>
                                          <p:attrName>ppt_w</p:attrName>
                                        </p:attrNameLst>
                                      </p:cBhvr>
                                      <p:tavLst>
                                        <p:tav tm="0">
                                          <p:val>
                                            <p:strVal val="ppt_w"/>
                                          </p:val>
                                        </p:tav>
                                        <p:tav tm="100000">
                                          <p:val>
                                            <p:fltVal val="0"/>
                                          </p:val>
                                        </p:tav>
                                      </p:tavLst>
                                    </p:anim>
                                    <p:anim calcmode="lin" valueType="num">
                                      <p:cBhvr>
                                        <p:cTn id="53" dur="3000"/>
                                        <p:tgtEl>
                                          <p:spTgt spid="36885"/>
                                        </p:tgtEl>
                                        <p:attrNameLst>
                                          <p:attrName>ppt_h</p:attrName>
                                        </p:attrNameLst>
                                      </p:cBhvr>
                                      <p:tavLst>
                                        <p:tav tm="0">
                                          <p:val>
                                            <p:strVal val="ppt_h"/>
                                          </p:val>
                                        </p:tav>
                                        <p:tav tm="100000">
                                          <p:val>
                                            <p:fltVal val="0"/>
                                          </p:val>
                                        </p:tav>
                                      </p:tavLst>
                                    </p:anim>
                                    <p:animEffect transition="out" filter="fade">
                                      <p:cBhvr>
                                        <p:cTn id="54" dur="3000"/>
                                        <p:tgtEl>
                                          <p:spTgt spid="36885"/>
                                        </p:tgtEl>
                                      </p:cBhvr>
                                    </p:animEffect>
                                    <p:set>
                                      <p:cBhvr>
                                        <p:cTn id="55" dur="1" fill="hold">
                                          <p:stCondLst>
                                            <p:cond delay="2999"/>
                                          </p:stCondLst>
                                        </p:cTn>
                                        <p:tgtEl>
                                          <p:spTgt spid="36885"/>
                                        </p:tgtEl>
                                        <p:attrNameLst>
                                          <p:attrName>style.visibility</p:attrName>
                                        </p:attrNameLst>
                                      </p:cBhvr>
                                      <p:to>
                                        <p:strVal val="hidden"/>
                                      </p:to>
                                    </p:set>
                                  </p:childTnLst>
                                </p:cTn>
                              </p:par>
                              <p:par>
                                <p:cTn id="56" presetID="53" presetClass="exit" presetSubtype="0" fill="hold" nodeType="withEffect">
                                  <p:stCondLst>
                                    <p:cond delay="11000"/>
                                  </p:stCondLst>
                                  <p:childTnLst>
                                    <p:anim calcmode="lin" valueType="num">
                                      <p:cBhvr>
                                        <p:cTn id="57" dur="3000"/>
                                        <p:tgtEl>
                                          <p:spTgt spid="36886"/>
                                        </p:tgtEl>
                                        <p:attrNameLst>
                                          <p:attrName>ppt_w</p:attrName>
                                        </p:attrNameLst>
                                      </p:cBhvr>
                                      <p:tavLst>
                                        <p:tav tm="0">
                                          <p:val>
                                            <p:strVal val="ppt_w"/>
                                          </p:val>
                                        </p:tav>
                                        <p:tav tm="100000">
                                          <p:val>
                                            <p:fltVal val="0"/>
                                          </p:val>
                                        </p:tav>
                                      </p:tavLst>
                                    </p:anim>
                                    <p:anim calcmode="lin" valueType="num">
                                      <p:cBhvr>
                                        <p:cTn id="58" dur="3000"/>
                                        <p:tgtEl>
                                          <p:spTgt spid="36886"/>
                                        </p:tgtEl>
                                        <p:attrNameLst>
                                          <p:attrName>ppt_h</p:attrName>
                                        </p:attrNameLst>
                                      </p:cBhvr>
                                      <p:tavLst>
                                        <p:tav tm="0">
                                          <p:val>
                                            <p:strVal val="ppt_h"/>
                                          </p:val>
                                        </p:tav>
                                        <p:tav tm="100000">
                                          <p:val>
                                            <p:fltVal val="0"/>
                                          </p:val>
                                        </p:tav>
                                      </p:tavLst>
                                    </p:anim>
                                    <p:animEffect transition="out" filter="fade">
                                      <p:cBhvr>
                                        <p:cTn id="59" dur="3000"/>
                                        <p:tgtEl>
                                          <p:spTgt spid="36886"/>
                                        </p:tgtEl>
                                      </p:cBhvr>
                                    </p:animEffect>
                                    <p:set>
                                      <p:cBhvr>
                                        <p:cTn id="60" dur="1" fill="hold">
                                          <p:stCondLst>
                                            <p:cond delay="2999"/>
                                          </p:stCondLst>
                                        </p:cTn>
                                        <p:tgtEl>
                                          <p:spTgt spid="36886"/>
                                        </p:tgtEl>
                                        <p:attrNameLst>
                                          <p:attrName>style.visibility</p:attrName>
                                        </p:attrNameLst>
                                      </p:cBhvr>
                                      <p:to>
                                        <p:strVal val="hidden"/>
                                      </p:to>
                                    </p:set>
                                  </p:childTnLst>
                                </p:cTn>
                              </p:par>
                              <p:par>
                                <p:cTn id="61" presetID="53" presetClass="entr" presetSubtype="0" fill="hold" nodeType="withEffect">
                                  <p:stCondLst>
                                    <p:cond delay="13000"/>
                                  </p:stCondLst>
                                  <p:childTnLst>
                                    <p:set>
                                      <p:cBhvr>
                                        <p:cTn id="62" dur="1" fill="hold">
                                          <p:stCondLst>
                                            <p:cond delay="0"/>
                                          </p:stCondLst>
                                        </p:cTn>
                                        <p:tgtEl>
                                          <p:spTgt spid="36888"/>
                                        </p:tgtEl>
                                        <p:attrNameLst>
                                          <p:attrName>style.visibility</p:attrName>
                                        </p:attrNameLst>
                                      </p:cBhvr>
                                      <p:to>
                                        <p:strVal val="visible"/>
                                      </p:to>
                                    </p:set>
                                    <p:anim calcmode="lin" valueType="num">
                                      <p:cBhvr>
                                        <p:cTn id="63" dur="3000" fill="hold"/>
                                        <p:tgtEl>
                                          <p:spTgt spid="36888"/>
                                        </p:tgtEl>
                                        <p:attrNameLst>
                                          <p:attrName>ppt_w</p:attrName>
                                        </p:attrNameLst>
                                      </p:cBhvr>
                                      <p:tavLst>
                                        <p:tav tm="0">
                                          <p:val>
                                            <p:fltVal val="0"/>
                                          </p:val>
                                        </p:tav>
                                        <p:tav tm="100000">
                                          <p:val>
                                            <p:strVal val="#ppt_w"/>
                                          </p:val>
                                        </p:tav>
                                      </p:tavLst>
                                    </p:anim>
                                    <p:anim calcmode="lin" valueType="num">
                                      <p:cBhvr>
                                        <p:cTn id="64" dur="3000" fill="hold"/>
                                        <p:tgtEl>
                                          <p:spTgt spid="36888"/>
                                        </p:tgtEl>
                                        <p:attrNameLst>
                                          <p:attrName>ppt_h</p:attrName>
                                        </p:attrNameLst>
                                      </p:cBhvr>
                                      <p:tavLst>
                                        <p:tav tm="0">
                                          <p:val>
                                            <p:fltVal val="0"/>
                                          </p:val>
                                        </p:tav>
                                        <p:tav tm="100000">
                                          <p:val>
                                            <p:strVal val="#ppt_h"/>
                                          </p:val>
                                        </p:tav>
                                      </p:tavLst>
                                    </p:anim>
                                    <p:animEffect transition="in" filter="fade">
                                      <p:cBhvr>
                                        <p:cTn id="65" dur="3000"/>
                                        <p:tgtEl>
                                          <p:spTgt spid="36888"/>
                                        </p:tgtEl>
                                      </p:cBhvr>
                                    </p:animEffect>
                                  </p:childTnLst>
                                </p:cTn>
                              </p:par>
                              <p:par>
                                <p:cTn id="66" presetID="53" presetClass="entr" presetSubtype="0" fill="hold" nodeType="withEffect">
                                  <p:stCondLst>
                                    <p:cond delay="13000"/>
                                  </p:stCondLst>
                                  <p:childTnLst>
                                    <p:set>
                                      <p:cBhvr>
                                        <p:cTn id="67" dur="1" fill="hold">
                                          <p:stCondLst>
                                            <p:cond delay="0"/>
                                          </p:stCondLst>
                                        </p:cTn>
                                        <p:tgtEl>
                                          <p:spTgt spid="36887"/>
                                        </p:tgtEl>
                                        <p:attrNameLst>
                                          <p:attrName>style.visibility</p:attrName>
                                        </p:attrNameLst>
                                      </p:cBhvr>
                                      <p:to>
                                        <p:strVal val="visible"/>
                                      </p:to>
                                    </p:set>
                                    <p:anim calcmode="lin" valueType="num">
                                      <p:cBhvr>
                                        <p:cTn id="68" dur="3000" fill="hold"/>
                                        <p:tgtEl>
                                          <p:spTgt spid="36887"/>
                                        </p:tgtEl>
                                        <p:attrNameLst>
                                          <p:attrName>ppt_w</p:attrName>
                                        </p:attrNameLst>
                                      </p:cBhvr>
                                      <p:tavLst>
                                        <p:tav tm="0">
                                          <p:val>
                                            <p:fltVal val="0"/>
                                          </p:val>
                                        </p:tav>
                                        <p:tav tm="100000">
                                          <p:val>
                                            <p:strVal val="#ppt_w"/>
                                          </p:val>
                                        </p:tav>
                                      </p:tavLst>
                                    </p:anim>
                                    <p:anim calcmode="lin" valueType="num">
                                      <p:cBhvr>
                                        <p:cTn id="69" dur="3000" fill="hold"/>
                                        <p:tgtEl>
                                          <p:spTgt spid="36887"/>
                                        </p:tgtEl>
                                        <p:attrNameLst>
                                          <p:attrName>ppt_h</p:attrName>
                                        </p:attrNameLst>
                                      </p:cBhvr>
                                      <p:tavLst>
                                        <p:tav tm="0">
                                          <p:val>
                                            <p:fltVal val="0"/>
                                          </p:val>
                                        </p:tav>
                                        <p:tav tm="100000">
                                          <p:val>
                                            <p:strVal val="#ppt_h"/>
                                          </p:val>
                                        </p:tav>
                                      </p:tavLst>
                                    </p:anim>
                                    <p:animEffect transition="in" filter="fade">
                                      <p:cBhvr>
                                        <p:cTn id="70" dur="3000"/>
                                        <p:tgtEl>
                                          <p:spTgt spid="36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9" grpId="0"/>
      <p:bldP spid="3688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195377E4-BC8F-4316-8945-2A8ECD1E91B3}"/>
              </a:ext>
            </a:extLst>
          </p:cNvPr>
          <p:cNvGrpSpPr>
            <a:grpSpLocks/>
          </p:cNvGrpSpPr>
          <p:nvPr/>
        </p:nvGrpSpPr>
        <p:grpSpPr bwMode="auto">
          <a:xfrm>
            <a:off x="0" y="-26988"/>
            <a:ext cx="9220200" cy="6911976"/>
            <a:chOff x="0" y="-17"/>
            <a:chExt cx="5808" cy="4354"/>
          </a:xfrm>
        </p:grpSpPr>
        <p:pic>
          <p:nvPicPr>
            <p:cNvPr id="24592" name="Picture 3" descr="KAMUFL-55">
              <a:extLst>
                <a:ext uri="{FF2B5EF4-FFF2-40B4-BE49-F238E27FC236}">
                  <a16:creationId xmlns:a16="http://schemas.microsoft.com/office/drawing/2014/main" id="{70260930-2453-494C-BEB7-2AB78C486A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4" descr="OSNOWA-gore">
              <a:extLst>
                <a:ext uri="{FF2B5EF4-FFF2-40B4-BE49-F238E27FC236}">
                  <a16:creationId xmlns:a16="http://schemas.microsoft.com/office/drawing/2014/main" id="{CA6ECE91-6FD9-4621-8E24-1BAF61C38F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5" descr="OSNOWA-dolu">
              <a:extLst>
                <a:ext uri="{FF2B5EF4-FFF2-40B4-BE49-F238E27FC236}">
                  <a16:creationId xmlns:a16="http://schemas.microsoft.com/office/drawing/2014/main" id="{CA1AF669-B8CA-45B7-A854-14201704E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5" name="Text Box 6">
              <a:extLst>
                <a:ext uri="{FF2B5EF4-FFF2-40B4-BE49-F238E27FC236}">
                  <a16:creationId xmlns:a16="http://schemas.microsoft.com/office/drawing/2014/main" id="{9C46225E-D822-4D8D-A160-966B69D1DA7B}"/>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24596" name="Picture 7" descr="OSNOWA-dolu-gore">
              <a:extLst>
                <a:ext uri="{FF2B5EF4-FFF2-40B4-BE49-F238E27FC236}">
                  <a16:creationId xmlns:a16="http://schemas.microsoft.com/office/drawing/2014/main" id="{902E44B2-F17E-4781-8639-E72CC9E3D5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8" descr="OSNOWA-dolu-gore">
              <a:extLst>
                <a:ext uri="{FF2B5EF4-FFF2-40B4-BE49-F238E27FC236}">
                  <a16:creationId xmlns:a16="http://schemas.microsoft.com/office/drawing/2014/main" id="{35C8F8B1-B8AF-407B-A7DB-FEF60E6CC1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27" name="Rectangle 15">
            <a:extLst>
              <a:ext uri="{FF2B5EF4-FFF2-40B4-BE49-F238E27FC236}">
                <a16:creationId xmlns:a16="http://schemas.microsoft.com/office/drawing/2014/main" id="{DB61246A-8AFF-45ED-8DBF-E994B9B61DB4}"/>
              </a:ext>
            </a:extLst>
          </p:cNvPr>
          <p:cNvSpPr>
            <a:spLocks noChangeArrowheads="1"/>
          </p:cNvSpPr>
          <p:nvPr/>
        </p:nvSpPr>
        <p:spPr bwMode="auto">
          <a:xfrm>
            <a:off x="2389188" y="1287463"/>
            <a:ext cx="51546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bg-BG" altLang="bg-BG" sz="2800" b="1">
                <a:solidFill>
                  <a:srgbClr val="FF0000"/>
                </a:solidFill>
                <a:latin typeface="Arial" panose="020B0604020202020204" pitchFamily="34" charset="0"/>
              </a:rPr>
              <a:t>ОБУЧЕНИЕ НА ВОЙНИЦИТЕ</a:t>
            </a:r>
            <a:endParaRPr lang="en-US" altLang="bg-BG" sz="2800" b="1">
              <a:solidFill>
                <a:srgbClr val="FF0000"/>
              </a:solidFill>
              <a:latin typeface="Arial" panose="020B0604020202020204" pitchFamily="34" charset="0"/>
            </a:endParaRPr>
          </a:p>
        </p:txBody>
      </p:sp>
      <p:sp>
        <p:nvSpPr>
          <p:cNvPr id="38928" name="Rectangle 16">
            <a:extLst>
              <a:ext uri="{FF2B5EF4-FFF2-40B4-BE49-F238E27FC236}">
                <a16:creationId xmlns:a16="http://schemas.microsoft.com/office/drawing/2014/main" id="{88120B16-8888-46B0-B845-5D330848618B}"/>
              </a:ext>
            </a:extLst>
          </p:cNvPr>
          <p:cNvSpPr>
            <a:spLocks noChangeArrowheads="1"/>
          </p:cNvSpPr>
          <p:nvPr/>
        </p:nvSpPr>
        <p:spPr bwMode="auto">
          <a:xfrm>
            <a:off x="250825" y="1981200"/>
            <a:ext cx="87407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bg-BG" altLang="bg-BG" sz="2400" b="1"/>
              <a:t>	</a:t>
            </a:r>
            <a:r>
              <a:rPr lang="bg-BG" altLang="bg-BG" sz="2400" b="1">
                <a:solidFill>
                  <a:srgbClr val="FF0000"/>
                </a:solidFill>
                <a:latin typeface="Arial" panose="020B0604020202020204" pitchFamily="34" charset="0"/>
              </a:rPr>
              <a:t>Втори етап</a:t>
            </a:r>
            <a:r>
              <a:rPr lang="bg-BG" altLang="bg-BG" sz="2400" b="1">
                <a:latin typeface="Arial" panose="020B0604020202020204" pitchFamily="34" charset="0"/>
              </a:rPr>
              <a:t> - Специална военна подготовка с</a:t>
            </a:r>
            <a:r>
              <a:rPr lang="bg-BG" altLang="bg-BG" b="1">
                <a:latin typeface="Arial" panose="020B0604020202020204" pitchFamily="34" charset="0"/>
              </a:rPr>
              <a:t> </a:t>
            </a:r>
            <a:r>
              <a:rPr lang="bg-BG" altLang="bg-BG" sz="2400" b="1">
                <a:latin typeface="Arial" panose="020B0604020202020204" pitchFamily="34" charset="0"/>
              </a:rPr>
              <a:t>продължителност</a:t>
            </a:r>
            <a:r>
              <a:rPr lang="bg-BG" altLang="bg-BG" b="1">
                <a:latin typeface="Arial" panose="020B0604020202020204" pitchFamily="34" charset="0"/>
              </a:rPr>
              <a:t> </a:t>
            </a:r>
            <a:r>
              <a:rPr lang="bg-BG" altLang="bg-BG" sz="2400" b="1">
                <a:latin typeface="Arial" panose="020B0604020202020204" pitchFamily="34" charset="0"/>
              </a:rPr>
              <a:t>от 4 до 6 седмици. Провежда се във военните учебни бази /центрове/, а по отделни военно - отчетни специалности – във военните формирования.</a:t>
            </a:r>
            <a:endParaRPr lang="en-US" altLang="bg-BG" sz="2400" b="1">
              <a:latin typeface="Arial" panose="020B0604020202020204" pitchFamily="34" charset="0"/>
            </a:endParaRPr>
          </a:p>
        </p:txBody>
      </p:sp>
      <p:pic>
        <p:nvPicPr>
          <p:cNvPr id="38929" name="Picture 17" descr="Picture12">
            <a:extLst>
              <a:ext uri="{FF2B5EF4-FFF2-40B4-BE49-F238E27FC236}">
                <a16:creationId xmlns:a16="http://schemas.microsoft.com/office/drawing/2014/main" id="{29E8C4E3-BE77-48D1-9D6A-81986717EE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825" y="3657600"/>
            <a:ext cx="417671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0" name="Picture 18" descr="New-6">
            <a:extLst>
              <a:ext uri="{FF2B5EF4-FFF2-40B4-BE49-F238E27FC236}">
                <a16:creationId xmlns:a16="http://schemas.microsoft.com/office/drawing/2014/main" id="{B4C04AC1-58DF-4AA4-91CC-6E3E809938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3657600"/>
            <a:ext cx="4392613"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4" name="Picture 22" descr="12-sl">
            <a:extLst>
              <a:ext uri="{FF2B5EF4-FFF2-40B4-BE49-F238E27FC236}">
                <a16:creationId xmlns:a16="http://schemas.microsoft.com/office/drawing/2014/main" id="{5455FE18-8E39-419A-B23E-CB54A7C1BA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3657600"/>
            <a:ext cx="441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32" descr="Picture2">
            <a:extLst>
              <a:ext uri="{FF2B5EF4-FFF2-40B4-BE49-F238E27FC236}">
                <a16:creationId xmlns:a16="http://schemas.microsoft.com/office/drawing/2014/main" id="{869F6000-680D-42B6-94F2-E4BB21BE712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WordArt 33">
            <a:extLst>
              <a:ext uri="{FF2B5EF4-FFF2-40B4-BE49-F238E27FC236}">
                <a16:creationId xmlns:a16="http://schemas.microsoft.com/office/drawing/2014/main" id="{0DC01EFA-E280-420F-B510-1B8F6DB888C0}"/>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24586" name="WordArt 34">
            <a:extLst>
              <a:ext uri="{FF2B5EF4-FFF2-40B4-BE49-F238E27FC236}">
                <a16:creationId xmlns:a16="http://schemas.microsoft.com/office/drawing/2014/main" id="{3A0B64C3-A634-4176-A557-928327626B71}"/>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24587" name="Text Box 36">
            <a:extLst>
              <a:ext uri="{FF2B5EF4-FFF2-40B4-BE49-F238E27FC236}">
                <a16:creationId xmlns:a16="http://schemas.microsoft.com/office/drawing/2014/main" id="{84FE244B-9E51-4169-A216-6D276C2448F5}"/>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24588" name="Line 37">
            <a:extLst>
              <a:ext uri="{FF2B5EF4-FFF2-40B4-BE49-F238E27FC236}">
                <a16:creationId xmlns:a16="http://schemas.microsoft.com/office/drawing/2014/main" id="{CA161519-54B0-4C97-8E1A-1242B9EFE0A2}"/>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38950" name="Picture 38" descr="9">
            <a:extLst>
              <a:ext uri="{FF2B5EF4-FFF2-40B4-BE49-F238E27FC236}">
                <a16:creationId xmlns:a16="http://schemas.microsoft.com/office/drawing/2014/main" id="{3425E018-0F64-41E9-A014-A2559F76D8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3657600"/>
            <a:ext cx="4191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39">
            <a:extLst>
              <a:ext uri="{FF2B5EF4-FFF2-40B4-BE49-F238E27FC236}">
                <a16:creationId xmlns:a16="http://schemas.microsoft.com/office/drawing/2014/main" id="{CCB1CBC3-0413-41E0-837B-297555B530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1" name="Text Box 40">
            <a:extLst>
              <a:ext uri="{FF2B5EF4-FFF2-40B4-BE49-F238E27FC236}">
                <a16:creationId xmlns:a16="http://schemas.microsoft.com/office/drawing/2014/main" id="{7C19008A-90CF-4501-B157-6436AFC1FDCC}"/>
              </a:ext>
            </a:extLst>
          </p:cNvPr>
          <p:cNvSpPr txBox="1">
            <a:spLocks noChangeArrowheads="1"/>
          </p:cNvSpPr>
          <p:nvPr/>
        </p:nvSpPr>
        <p:spPr bwMode="auto">
          <a:xfrm>
            <a:off x="8610600" y="6096000"/>
            <a:ext cx="533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11</a:t>
            </a:r>
            <a:endParaRPr lang="bg-BG" altLang="bg-BG">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8927">
                                            <p:txEl>
                                              <p:pRg st="0" end="0"/>
                                            </p:txEl>
                                          </p:spTgt>
                                        </p:tgtEl>
                                        <p:attrNameLst>
                                          <p:attrName>style.visibility</p:attrName>
                                        </p:attrNameLst>
                                      </p:cBhvr>
                                      <p:to>
                                        <p:strVal val="visible"/>
                                      </p:to>
                                    </p:set>
                                    <p:anim calcmode="lin" valueType="num">
                                      <p:cBhvr>
                                        <p:cTn id="7" dur="3000" fill="hold"/>
                                        <p:tgtEl>
                                          <p:spTgt spid="38927">
                                            <p:txEl>
                                              <p:pRg st="0" end="0"/>
                                            </p:txEl>
                                          </p:spTgt>
                                        </p:tgtEl>
                                        <p:attrNameLst>
                                          <p:attrName>ppt_w</p:attrName>
                                        </p:attrNameLst>
                                      </p:cBhvr>
                                      <p:tavLst>
                                        <p:tav tm="0">
                                          <p:val>
                                            <p:strVal val="#ppt_w*0.70"/>
                                          </p:val>
                                        </p:tav>
                                        <p:tav tm="100000">
                                          <p:val>
                                            <p:strVal val="#ppt_w"/>
                                          </p:val>
                                        </p:tav>
                                      </p:tavLst>
                                    </p:anim>
                                    <p:anim calcmode="lin" valueType="num">
                                      <p:cBhvr>
                                        <p:cTn id="8" dur="3000" fill="hold"/>
                                        <p:tgtEl>
                                          <p:spTgt spid="38927">
                                            <p:txEl>
                                              <p:pRg st="0" end="0"/>
                                            </p:txEl>
                                          </p:spTgt>
                                        </p:tgtEl>
                                        <p:attrNameLst>
                                          <p:attrName>ppt_h</p:attrName>
                                        </p:attrNameLst>
                                      </p:cBhvr>
                                      <p:tavLst>
                                        <p:tav tm="0">
                                          <p:val>
                                            <p:strVal val="#ppt_h"/>
                                          </p:val>
                                        </p:tav>
                                        <p:tav tm="100000">
                                          <p:val>
                                            <p:strVal val="#ppt_h"/>
                                          </p:val>
                                        </p:tav>
                                      </p:tavLst>
                                    </p:anim>
                                    <p:animEffect transition="in" filter="fade">
                                      <p:cBhvr>
                                        <p:cTn id="9" dur="3000"/>
                                        <p:tgtEl>
                                          <p:spTgt spid="38927">
                                            <p:txEl>
                                              <p:pRg st="0" end="0"/>
                                            </p:txEl>
                                          </p:spTgt>
                                        </p:tgtEl>
                                      </p:cBhvr>
                                    </p:animEffect>
                                  </p:childTnLst>
                                </p:cTn>
                              </p:par>
                              <p:par>
                                <p:cTn id="10" presetID="53" presetClass="entr" presetSubtype="0" fill="hold" grpId="0" nodeType="withEffect">
                                  <p:stCondLst>
                                    <p:cond delay="3000"/>
                                  </p:stCondLst>
                                  <p:childTnLst>
                                    <p:set>
                                      <p:cBhvr>
                                        <p:cTn id="11" dur="1" fill="hold">
                                          <p:stCondLst>
                                            <p:cond delay="0"/>
                                          </p:stCondLst>
                                        </p:cTn>
                                        <p:tgtEl>
                                          <p:spTgt spid="38928"/>
                                        </p:tgtEl>
                                        <p:attrNameLst>
                                          <p:attrName>style.visibility</p:attrName>
                                        </p:attrNameLst>
                                      </p:cBhvr>
                                      <p:to>
                                        <p:strVal val="visible"/>
                                      </p:to>
                                    </p:set>
                                    <p:anim calcmode="lin" valueType="num">
                                      <p:cBhvr>
                                        <p:cTn id="12" dur="3000" fill="hold"/>
                                        <p:tgtEl>
                                          <p:spTgt spid="38928"/>
                                        </p:tgtEl>
                                        <p:attrNameLst>
                                          <p:attrName>ppt_w</p:attrName>
                                        </p:attrNameLst>
                                      </p:cBhvr>
                                      <p:tavLst>
                                        <p:tav tm="0">
                                          <p:val>
                                            <p:fltVal val="0"/>
                                          </p:val>
                                        </p:tav>
                                        <p:tav tm="100000">
                                          <p:val>
                                            <p:strVal val="#ppt_w"/>
                                          </p:val>
                                        </p:tav>
                                      </p:tavLst>
                                    </p:anim>
                                    <p:anim calcmode="lin" valueType="num">
                                      <p:cBhvr>
                                        <p:cTn id="13" dur="3000" fill="hold"/>
                                        <p:tgtEl>
                                          <p:spTgt spid="38928"/>
                                        </p:tgtEl>
                                        <p:attrNameLst>
                                          <p:attrName>ppt_h</p:attrName>
                                        </p:attrNameLst>
                                      </p:cBhvr>
                                      <p:tavLst>
                                        <p:tav tm="0">
                                          <p:val>
                                            <p:fltVal val="0"/>
                                          </p:val>
                                        </p:tav>
                                        <p:tav tm="100000">
                                          <p:val>
                                            <p:strVal val="#ppt_h"/>
                                          </p:val>
                                        </p:tav>
                                      </p:tavLst>
                                    </p:anim>
                                    <p:animEffect transition="in" filter="fade">
                                      <p:cBhvr>
                                        <p:cTn id="14" dur="3000"/>
                                        <p:tgtEl>
                                          <p:spTgt spid="38928"/>
                                        </p:tgtEl>
                                      </p:cBhvr>
                                    </p:animEffect>
                                  </p:childTnLst>
                                </p:cTn>
                              </p:par>
                              <p:par>
                                <p:cTn id="15" presetID="12" presetClass="entr" presetSubtype="4" fill="hold" nodeType="withEffect">
                                  <p:stCondLst>
                                    <p:cond delay="4000"/>
                                  </p:stCondLst>
                                  <p:childTnLst>
                                    <p:set>
                                      <p:cBhvr>
                                        <p:cTn id="16" dur="1" fill="hold">
                                          <p:stCondLst>
                                            <p:cond delay="0"/>
                                          </p:stCondLst>
                                        </p:cTn>
                                        <p:tgtEl>
                                          <p:spTgt spid="38929"/>
                                        </p:tgtEl>
                                        <p:attrNameLst>
                                          <p:attrName>style.visibility</p:attrName>
                                        </p:attrNameLst>
                                      </p:cBhvr>
                                      <p:to>
                                        <p:strVal val="visible"/>
                                      </p:to>
                                    </p:set>
                                    <p:animEffect transition="in" filter="slide(fromBottom)">
                                      <p:cBhvr>
                                        <p:cTn id="17" dur="3000"/>
                                        <p:tgtEl>
                                          <p:spTgt spid="38929"/>
                                        </p:tgtEl>
                                      </p:cBhvr>
                                    </p:animEffect>
                                  </p:childTnLst>
                                </p:cTn>
                              </p:par>
                              <p:par>
                                <p:cTn id="18" presetID="12" presetClass="entr" presetSubtype="4" fill="hold" nodeType="withEffect">
                                  <p:stCondLst>
                                    <p:cond delay="4000"/>
                                  </p:stCondLst>
                                  <p:childTnLst>
                                    <p:set>
                                      <p:cBhvr>
                                        <p:cTn id="19" dur="1" fill="hold">
                                          <p:stCondLst>
                                            <p:cond delay="0"/>
                                          </p:stCondLst>
                                        </p:cTn>
                                        <p:tgtEl>
                                          <p:spTgt spid="38930"/>
                                        </p:tgtEl>
                                        <p:attrNameLst>
                                          <p:attrName>style.visibility</p:attrName>
                                        </p:attrNameLst>
                                      </p:cBhvr>
                                      <p:to>
                                        <p:strVal val="visible"/>
                                      </p:to>
                                    </p:set>
                                    <p:animEffect transition="in" filter="slide(fromBottom)">
                                      <p:cBhvr>
                                        <p:cTn id="20" dur="3000"/>
                                        <p:tgtEl>
                                          <p:spTgt spid="38930"/>
                                        </p:tgtEl>
                                      </p:cBhvr>
                                    </p:animEffect>
                                  </p:childTnLst>
                                </p:cTn>
                              </p:par>
                              <p:par>
                                <p:cTn id="21" presetID="53" presetClass="exit" presetSubtype="0" fill="hold" nodeType="withEffect">
                                  <p:stCondLst>
                                    <p:cond delay="8000"/>
                                  </p:stCondLst>
                                  <p:childTnLst>
                                    <p:anim calcmode="lin" valueType="num">
                                      <p:cBhvr>
                                        <p:cTn id="22" dur="5000"/>
                                        <p:tgtEl>
                                          <p:spTgt spid="38929"/>
                                        </p:tgtEl>
                                        <p:attrNameLst>
                                          <p:attrName>ppt_w</p:attrName>
                                        </p:attrNameLst>
                                      </p:cBhvr>
                                      <p:tavLst>
                                        <p:tav tm="0">
                                          <p:val>
                                            <p:strVal val="ppt_w"/>
                                          </p:val>
                                        </p:tav>
                                        <p:tav tm="100000">
                                          <p:val>
                                            <p:fltVal val="0"/>
                                          </p:val>
                                        </p:tav>
                                      </p:tavLst>
                                    </p:anim>
                                    <p:anim calcmode="lin" valueType="num">
                                      <p:cBhvr>
                                        <p:cTn id="23" dur="5000"/>
                                        <p:tgtEl>
                                          <p:spTgt spid="38929"/>
                                        </p:tgtEl>
                                        <p:attrNameLst>
                                          <p:attrName>ppt_h</p:attrName>
                                        </p:attrNameLst>
                                      </p:cBhvr>
                                      <p:tavLst>
                                        <p:tav tm="0">
                                          <p:val>
                                            <p:strVal val="ppt_h"/>
                                          </p:val>
                                        </p:tav>
                                        <p:tav tm="100000">
                                          <p:val>
                                            <p:fltVal val="0"/>
                                          </p:val>
                                        </p:tav>
                                      </p:tavLst>
                                    </p:anim>
                                    <p:animEffect transition="out" filter="fade">
                                      <p:cBhvr>
                                        <p:cTn id="24" dur="5000"/>
                                        <p:tgtEl>
                                          <p:spTgt spid="38929"/>
                                        </p:tgtEl>
                                      </p:cBhvr>
                                    </p:animEffect>
                                    <p:set>
                                      <p:cBhvr>
                                        <p:cTn id="25" dur="1" fill="hold">
                                          <p:stCondLst>
                                            <p:cond delay="4999"/>
                                          </p:stCondLst>
                                        </p:cTn>
                                        <p:tgtEl>
                                          <p:spTgt spid="38929"/>
                                        </p:tgtEl>
                                        <p:attrNameLst>
                                          <p:attrName>style.visibility</p:attrName>
                                        </p:attrNameLst>
                                      </p:cBhvr>
                                      <p:to>
                                        <p:strVal val="hidden"/>
                                      </p:to>
                                    </p:set>
                                  </p:childTnLst>
                                </p:cTn>
                              </p:par>
                              <p:par>
                                <p:cTn id="26" presetID="53" presetClass="exit" presetSubtype="0" fill="hold" nodeType="withEffect">
                                  <p:stCondLst>
                                    <p:cond delay="8000"/>
                                  </p:stCondLst>
                                  <p:childTnLst>
                                    <p:anim calcmode="lin" valueType="num">
                                      <p:cBhvr>
                                        <p:cTn id="27" dur="5000"/>
                                        <p:tgtEl>
                                          <p:spTgt spid="38930"/>
                                        </p:tgtEl>
                                        <p:attrNameLst>
                                          <p:attrName>ppt_w</p:attrName>
                                        </p:attrNameLst>
                                      </p:cBhvr>
                                      <p:tavLst>
                                        <p:tav tm="0">
                                          <p:val>
                                            <p:strVal val="ppt_w"/>
                                          </p:val>
                                        </p:tav>
                                        <p:tav tm="100000">
                                          <p:val>
                                            <p:fltVal val="0"/>
                                          </p:val>
                                        </p:tav>
                                      </p:tavLst>
                                    </p:anim>
                                    <p:anim calcmode="lin" valueType="num">
                                      <p:cBhvr>
                                        <p:cTn id="28" dur="5000"/>
                                        <p:tgtEl>
                                          <p:spTgt spid="38930"/>
                                        </p:tgtEl>
                                        <p:attrNameLst>
                                          <p:attrName>ppt_h</p:attrName>
                                        </p:attrNameLst>
                                      </p:cBhvr>
                                      <p:tavLst>
                                        <p:tav tm="0">
                                          <p:val>
                                            <p:strVal val="ppt_h"/>
                                          </p:val>
                                        </p:tav>
                                        <p:tav tm="100000">
                                          <p:val>
                                            <p:fltVal val="0"/>
                                          </p:val>
                                        </p:tav>
                                      </p:tavLst>
                                    </p:anim>
                                    <p:animEffect transition="out" filter="fade">
                                      <p:cBhvr>
                                        <p:cTn id="29" dur="5000"/>
                                        <p:tgtEl>
                                          <p:spTgt spid="38930"/>
                                        </p:tgtEl>
                                      </p:cBhvr>
                                    </p:animEffect>
                                    <p:set>
                                      <p:cBhvr>
                                        <p:cTn id="30" dur="1" fill="hold">
                                          <p:stCondLst>
                                            <p:cond delay="4999"/>
                                          </p:stCondLst>
                                        </p:cTn>
                                        <p:tgtEl>
                                          <p:spTgt spid="38930"/>
                                        </p:tgtEl>
                                        <p:attrNameLst>
                                          <p:attrName>style.visibility</p:attrName>
                                        </p:attrNameLst>
                                      </p:cBhvr>
                                      <p:to>
                                        <p:strVal val="hidden"/>
                                      </p:to>
                                    </p:set>
                                  </p:childTnLst>
                                </p:cTn>
                              </p:par>
                              <p:par>
                                <p:cTn id="31" presetID="53" presetClass="entr" presetSubtype="0" fill="hold" nodeType="withEffect">
                                  <p:stCondLst>
                                    <p:cond delay="10000"/>
                                  </p:stCondLst>
                                  <p:childTnLst>
                                    <p:set>
                                      <p:cBhvr>
                                        <p:cTn id="32" dur="1" fill="hold">
                                          <p:stCondLst>
                                            <p:cond delay="0"/>
                                          </p:stCondLst>
                                        </p:cTn>
                                        <p:tgtEl>
                                          <p:spTgt spid="38934"/>
                                        </p:tgtEl>
                                        <p:attrNameLst>
                                          <p:attrName>style.visibility</p:attrName>
                                        </p:attrNameLst>
                                      </p:cBhvr>
                                      <p:to>
                                        <p:strVal val="visible"/>
                                      </p:to>
                                    </p:set>
                                    <p:anim calcmode="lin" valueType="num">
                                      <p:cBhvr>
                                        <p:cTn id="33" dur="3000" fill="hold"/>
                                        <p:tgtEl>
                                          <p:spTgt spid="38934"/>
                                        </p:tgtEl>
                                        <p:attrNameLst>
                                          <p:attrName>ppt_w</p:attrName>
                                        </p:attrNameLst>
                                      </p:cBhvr>
                                      <p:tavLst>
                                        <p:tav tm="0">
                                          <p:val>
                                            <p:fltVal val="0"/>
                                          </p:val>
                                        </p:tav>
                                        <p:tav tm="100000">
                                          <p:val>
                                            <p:strVal val="#ppt_w"/>
                                          </p:val>
                                        </p:tav>
                                      </p:tavLst>
                                    </p:anim>
                                    <p:anim calcmode="lin" valueType="num">
                                      <p:cBhvr>
                                        <p:cTn id="34" dur="3000" fill="hold"/>
                                        <p:tgtEl>
                                          <p:spTgt spid="38934"/>
                                        </p:tgtEl>
                                        <p:attrNameLst>
                                          <p:attrName>ppt_h</p:attrName>
                                        </p:attrNameLst>
                                      </p:cBhvr>
                                      <p:tavLst>
                                        <p:tav tm="0">
                                          <p:val>
                                            <p:fltVal val="0"/>
                                          </p:val>
                                        </p:tav>
                                        <p:tav tm="100000">
                                          <p:val>
                                            <p:strVal val="#ppt_h"/>
                                          </p:val>
                                        </p:tav>
                                      </p:tavLst>
                                    </p:anim>
                                    <p:animEffect transition="in" filter="fade">
                                      <p:cBhvr>
                                        <p:cTn id="35" dur="3000"/>
                                        <p:tgtEl>
                                          <p:spTgt spid="38934"/>
                                        </p:tgtEl>
                                      </p:cBhvr>
                                    </p:animEffect>
                                  </p:childTnLst>
                                </p:cTn>
                              </p:par>
                              <p:par>
                                <p:cTn id="36" presetID="53" presetClass="entr" presetSubtype="0" fill="hold" nodeType="withEffect">
                                  <p:stCondLst>
                                    <p:cond delay="10000"/>
                                  </p:stCondLst>
                                  <p:childTnLst>
                                    <p:set>
                                      <p:cBhvr>
                                        <p:cTn id="37" dur="1" fill="hold">
                                          <p:stCondLst>
                                            <p:cond delay="0"/>
                                          </p:stCondLst>
                                        </p:cTn>
                                        <p:tgtEl>
                                          <p:spTgt spid="38950"/>
                                        </p:tgtEl>
                                        <p:attrNameLst>
                                          <p:attrName>style.visibility</p:attrName>
                                        </p:attrNameLst>
                                      </p:cBhvr>
                                      <p:to>
                                        <p:strVal val="visible"/>
                                      </p:to>
                                    </p:set>
                                    <p:anim calcmode="lin" valueType="num">
                                      <p:cBhvr>
                                        <p:cTn id="38" dur="3000" fill="hold"/>
                                        <p:tgtEl>
                                          <p:spTgt spid="38950"/>
                                        </p:tgtEl>
                                        <p:attrNameLst>
                                          <p:attrName>ppt_w</p:attrName>
                                        </p:attrNameLst>
                                      </p:cBhvr>
                                      <p:tavLst>
                                        <p:tav tm="0">
                                          <p:val>
                                            <p:fltVal val="0"/>
                                          </p:val>
                                        </p:tav>
                                        <p:tav tm="100000">
                                          <p:val>
                                            <p:strVal val="#ppt_w"/>
                                          </p:val>
                                        </p:tav>
                                      </p:tavLst>
                                    </p:anim>
                                    <p:anim calcmode="lin" valueType="num">
                                      <p:cBhvr>
                                        <p:cTn id="39" dur="3000" fill="hold"/>
                                        <p:tgtEl>
                                          <p:spTgt spid="38950"/>
                                        </p:tgtEl>
                                        <p:attrNameLst>
                                          <p:attrName>ppt_h</p:attrName>
                                        </p:attrNameLst>
                                      </p:cBhvr>
                                      <p:tavLst>
                                        <p:tav tm="0">
                                          <p:val>
                                            <p:fltVal val="0"/>
                                          </p:val>
                                        </p:tav>
                                        <p:tav tm="100000">
                                          <p:val>
                                            <p:strVal val="#ppt_h"/>
                                          </p:val>
                                        </p:tav>
                                      </p:tavLst>
                                    </p:anim>
                                    <p:animEffect transition="in" filter="fade">
                                      <p:cBhvr>
                                        <p:cTn id="40" dur="3000"/>
                                        <p:tgtEl>
                                          <p:spTgt spid="38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5C8307A3-7A4D-45A3-BF2A-E83596EE988F}"/>
              </a:ext>
            </a:extLst>
          </p:cNvPr>
          <p:cNvGrpSpPr>
            <a:grpSpLocks/>
          </p:cNvGrpSpPr>
          <p:nvPr/>
        </p:nvGrpSpPr>
        <p:grpSpPr bwMode="auto">
          <a:xfrm>
            <a:off x="0" y="0"/>
            <a:ext cx="9220200" cy="6911975"/>
            <a:chOff x="0" y="-17"/>
            <a:chExt cx="5808" cy="4354"/>
          </a:xfrm>
        </p:grpSpPr>
        <p:pic>
          <p:nvPicPr>
            <p:cNvPr id="26642" name="Picture 3" descr="KAMUFL-55">
              <a:extLst>
                <a:ext uri="{FF2B5EF4-FFF2-40B4-BE49-F238E27FC236}">
                  <a16:creationId xmlns:a16="http://schemas.microsoft.com/office/drawing/2014/main" id="{18EE2E0A-DE9A-4896-82EA-E5E4465D8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4" descr="OSNOWA-gore">
              <a:extLst>
                <a:ext uri="{FF2B5EF4-FFF2-40B4-BE49-F238E27FC236}">
                  <a16:creationId xmlns:a16="http://schemas.microsoft.com/office/drawing/2014/main" id="{991D11CB-62FA-407C-A656-FA06745A1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5" descr="OSNOWA-dolu">
              <a:extLst>
                <a:ext uri="{FF2B5EF4-FFF2-40B4-BE49-F238E27FC236}">
                  <a16:creationId xmlns:a16="http://schemas.microsoft.com/office/drawing/2014/main" id="{39458DD7-47AD-4DE1-9419-211F7D59D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5" name="Text Box 6">
              <a:extLst>
                <a:ext uri="{FF2B5EF4-FFF2-40B4-BE49-F238E27FC236}">
                  <a16:creationId xmlns:a16="http://schemas.microsoft.com/office/drawing/2014/main" id="{33934578-3115-4D53-B1DC-6E24753C0383}"/>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26646" name="Picture 7" descr="OSNOWA-dolu-gore">
              <a:extLst>
                <a:ext uri="{FF2B5EF4-FFF2-40B4-BE49-F238E27FC236}">
                  <a16:creationId xmlns:a16="http://schemas.microsoft.com/office/drawing/2014/main" id="{A2376A82-FD00-49D1-8F98-0DA581E328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7" name="Picture 8" descr="OSNOWA-dolu-gore">
              <a:extLst>
                <a:ext uri="{FF2B5EF4-FFF2-40B4-BE49-F238E27FC236}">
                  <a16:creationId xmlns:a16="http://schemas.microsoft.com/office/drawing/2014/main" id="{10298227-534B-467E-A734-401F819930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75" name="Text Box 15">
            <a:extLst>
              <a:ext uri="{FF2B5EF4-FFF2-40B4-BE49-F238E27FC236}">
                <a16:creationId xmlns:a16="http://schemas.microsoft.com/office/drawing/2014/main" id="{969D4B3C-B4A5-48F6-8FB2-313B9309F478}"/>
              </a:ext>
            </a:extLst>
          </p:cNvPr>
          <p:cNvSpPr txBox="1">
            <a:spLocks noChangeArrowheads="1"/>
          </p:cNvSpPr>
          <p:nvPr/>
        </p:nvSpPr>
        <p:spPr bwMode="auto">
          <a:xfrm>
            <a:off x="1490663" y="1143000"/>
            <a:ext cx="69199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bg-BG" altLang="bg-BG" sz="2000" b="1" u="sng">
                <a:effectLst>
                  <a:outerShdw blurRad="38100" dist="38100" dir="2700000" algn="tl">
                    <a:srgbClr val="000000"/>
                  </a:outerShdw>
                </a:effectLst>
                <a:latin typeface="Arial Black" panose="020B0A04020102020204" pitchFamily="34" charset="0"/>
              </a:rPr>
              <a:t>СЛУЖБА ИЗВЪН ТЕРИТОРИЯТА НА СТРАНАТА</a:t>
            </a:r>
            <a:endParaRPr lang="en-US" altLang="bg-BG" sz="2000" b="1" u="sng" dirty="0">
              <a:effectLst>
                <a:outerShdw blurRad="38100" dist="38100" dir="2700000" algn="tl">
                  <a:srgbClr val="000000"/>
                </a:outerShdw>
              </a:effectLst>
              <a:latin typeface="Arial Black" panose="020B0A04020102020204" pitchFamily="34" charset="0"/>
            </a:endParaRPr>
          </a:p>
        </p:txBody>
      </p:sp>
      <p:sp>
        <p:nvSpPr>
          <p:cNvPr id="40976" name="Text Box 16">
            <a:extLst>
              <a:ext uri="{FF2B5EF4-FFF2-40B4-BE49-F238E27FC236}">
                <a16:creationId xmlns:a16="http://schemas.microsoft.com/office/drawing/2014/main" id="{2B24577A-961E-434B-94F2-9EEF95CD1646}"/>
              </a:ext>
            </a:extLst>
          </p:cNvPr>
          <p:cNvSpPr txBox="1">
            <a:spLocks noChangeArrowheads="1"/>
          </p:cNvSpPr>
          <p:nvPr/>
        </p:nvSpPr>
        <p:spPr bwMode="auto">
          <a:xfrm>
            <a:off x="304800" y="1676400"/>
            <a:ext cx="8534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7313" indent="-873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buFontTx/>
              <a:buChar char="-"/>
            </a:pPr>
            <a:r>
              <a:rPr lang="bg-BG" altLang="bg-BG" sz="2000">
                <a:solidFill>
                  <a:srgbClr val="003300"/>
                </a:solidFill>
                <a:latin typeface="Arial Black" panose="020B0A04020102020204" pitchFamily="34" charset="0"/>
              </a:rPr>
              <a:t>В състава на български или многонационални формирования</a:t>
            </a:r>
            <a:r>
              <a:rPr lang="en-US" altLang="bg-BG" sz="2000">
                <a:solidFill>
                  <a:srgbClr val="003300"/>
                </a:solidFill>
                <a:latin typeface="Arial Black" panose="020B0A04020102020204" pitchFamily="34" charset="0"/>
              </a:rPr>
              <a:t>,</a:t>
            </a:r>
            <a:r>
              <a:rPr lang="bg-BG" altLang="bg-BG" sz="2000">
                <a:solidFill>
                  <a:srgbClr val="003300"/>
                </a:solidFill>
                <a:latin typeface="Arial Black" panose="020B0A04020102020204" pitchFamily="34" charset="0"/>
              </a:rPr>
              <a:t> задгранични представителства на Р. България</a:t>
            </a:r>
            <a:r>
              <a:rPr lang="en-US" altLang="bg-BG" sz="2000">
                <a:solidFill>
                  <a:srgbClr val="003300"/>
                </a:solidFill>
                <a:latin typeface="Arial Black" panose="020B0A04020102020204" pitchFamily="34" charset="0"/>
              </a:rPr>
              <a:t>,</a:t>
            </a:r>
            <a:r>
              <a:rPr lang="bg-BG" altLang="bg-BG" sz="2000">
                <a:solidFill>
                  <a:srgbClr val="003300"/>
                </a:solidFill>
                <a:latin typeface="Arial Black" panose="020B0A04020102020204" pitchFamily="34" charset="0"/>
              </a:rPr>
              <a:t> органи на международни организации или на други международни инициативи;</a:t>
            </a:r>
            <a:endParaRPr lang="en-US" altLang="bg-BG" sz="2000">
              <a:solidFill>
                <a:srgbClr val="003300"/>
              </a:solidFill>
              <a:latin typeface="Arial Black" panose="020B0A04020102020204" pitchFamily="34" charset="0"/>
            </a:endParaRPr>
          </a:p>
        </p:txBody>
      </p:sp>
      <p:pic>
        <p:nvPicPr>
          <p:cNvPr id="40977" name="Picture 17" descr="New-f3">
            <a:extLst>
              <a:ext uri="{FF2B5EF4-FFF2-40B4-BE49-F238E27FC236}">
                <a16:creationId xmlns:a16="http://schemas.microsoft.com/office/drawing/2014/main" id="{470B0947-E391-4097-857F-7FCEAE0FE9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3962400"/>
            <a:ext cx="35814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28" descr="Picture2">
            <a:extLst>
              <a:ext uri="{FF2B5EF4-FFF2-40B4-BE49-F238E27FC236}">
                <a16:creationId xmlns:a16="http://schemas.microsoft.com/office/drawing/2014/main" id="{D3A4A7D4-EC94-4372-8CD5-E5774A2544FB}"/>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WordArt 29">
            <a:extLst>
              <a:ext uri="{FF2B5EF4-FFF2-40B4-BE49-F238E27FC236}">
                <a16:creationId xmlns:a16="http://schemas.microsoft.com/office/drawing/2014/main" id="{7F181492-AED3-44F1-B21D-BE498635203D}"/>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26632" name="WordArt 30">
            <a:extLst>
              <a:ext uri="{FF2B5EF4-FFF2-40B4-BE49-F238E27FC236}">
                <a16:creationId xmlns:a16="http://schemas.microsoft.com/office/drawing/2014/main" id="{80F2152B-167C-4158-8626-A3BAADF9BF26}"/>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26633" name="Text Box 32">
            <a:extLst>
              <a:ext uri="{FF2B5EF4-FFF2-40B4-BE49-F238E27FC236}">
                <a16:creationId xmlns:a16="http://schemas.microsoft.com/office/drawing/2014/main" id="{AAB510CE-F139-4780-8839-6E42C4ABB072}"/>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26634" name="Line 33">
            <a:extLst>
              <a:ext uri="{FF2B5EF4-FFF2-40B4-BE49-F238E27FC236}">
                <a16:creationId xmlns:a16="http://schemas.microsoft.com/office/drawing/2014/main" id="{107FAF6C-CDDF-4A03-8E4B-9857CA234DB1}"/>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26635" name="Picture 34">
            <a:extLst>
              <a:ext uri="{FF2B5EF4-FFF2-40B4-BE49-F238E27FC236}">
                <a16:creationId xmlns:a16="http://schemas.microsoft.com/office/drawing/2014/main" id="{39FBCB57-3411-4313-B738-AC5B153144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6" name="Group 35">
            <a:extLst>
              <a:ext uri="{FF2B5EF4-FFF2-40B4-BE49-F238E27FC236}">
                <a16:creationId xmlns:a16="http://schemas.microsoft.com/office/drawing/2014/main" id="{8CF0DBFB-3A2E-4D4D-BBE2-242BF2BCC5DA}"/>
              </a:ext>
            </a:extLst>
          </p:cNvPr>
          <p:cNvGrpSpPr>
            <a:grpSpLocks/>
          </p:cNvGrpSpPr>
          <p:nvPr/>
        </p:nvGrpSpPr>
        <p:grpSpPr bwMode="auto">
          <a:xfrm>
            <a:off x="6705600" y="3984625"/>
            <a:ext cx="2438400" cy="2111375"/>
            <a:chOff x="297" y="2144"/>
            <a:chExt cx="1680" cy="1330"/>
          </a:xfrm>
        </p:grpSpPr>
        <p:sp>
          <p:nvSpPr>
            <p:cNvPr id="26639" name="Rectangle 36">
              <a:extLst>
                <a:ext uri="{FF2B5EF4-FFF2-40B4-BE49-F238E27FC236}">
                  <a16:creationId xmlns:a16="http://schemas.microsoft.com/office/drawing/2014/main" id="{B62D6EE5-B3C6-4DFD-9D52-AC31849FD02F}"/>
                </a:ext>
              </a:extLst>
            </p:cNvPr>
            <p:cNvSpPr>
              <a:spLocks noChangeArrowheads="1"/>
            </p:cNvSpPr>
            <p:nvPr/>
          </p:nvSpPr>
          <p:spPr bwMode="auto">
            <a:xfrm>
              <a:off x="297" y="2160"/>
              <a:ext cx="1680" cy="1314"/>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graphicFrame>
          <p:nvGraphicFramePr>
            <p:cNvPr id="26640" name="Object 37">
              <a:extLst>
                <a:ext uri="{FF2B5EF4-FFF2-40B4-BE49-F238E27FC236}">
                  <a16:creationId xmlns:a16="http://schemas.microsoft.com/office/drawing/2014/main" id="{929618E8-59B9-4AEE-9DB5-056F37CB0251}"/>
                </a:ext>
              </a:extLst>
            </p:cNvPr>
            <p:cNvGraphicFramePr>
              <a:graphicFrameLocks noChangeAspect="1"/>
            </p:cNvGraphicFramePr>
            <p:nvPr/>
          </p:nvGraphicFramePr>
          <p:xfrm>
            <a:off x="384" y="2400"/>
            <a:ext cx="1536" cy="1002"/>
          </p:xfrm>
          <a:graphic>
            <a:graphicData uri="http://schemas.openxmlformats.org/presentationml/2006/ole">
              <mc:AlternateContent xmlns:mc="http://schemas.openxmlformats.org/markup-compatibility/2006">
                <mc:Choice xmlns:v="urn:schemas-microsoft-com:vml" Requires="v">
                  <p:oleObj name="Clip" r:id="rId11" imgW="8609524" imgH="5714286" progId="MS_ClipArt_Gallery.5">
                    <p:embed/>
                  </p:oleObj>
                </mc:Choice>
                <mc:Fallback>
                  <p:oleObj name="Clip" r:id="rId11" imgW="8609524" imgH="5714286" progId="MS_ClipArt_Gallery.5">
                    <p:embed/>
                    <p:pic>
                      <p:nvPicPr>
                        <p:cNvPr id="0" name="Object 37"/>
                        <p:cNvPicPr>
                          <a:picLocks noChangeAspect="1" noChangeArrowheads="1"/>
                        </p:cNvPicPr>
                        <p:nvPr/>
                      </p:nvPicPr>
                      <p:blipFill>
                        <a:blip r:embed="rId12">
                          <a:lum bright="30000" contrast="18000"/>
                          <a:extLst>
                            <a:ext uri="{28A0092B-C50C-407E-A947-70E740481C1C}">
                              <a14:useLocalDpi xmlns:a14="http://schemas.microsoft.com/office/drawing/2010/main" val="0"/>
                            </a:ext>
                          </a:extLst>
                        </a:blip>
                        <a:srcRect t="12785" r="18555" b="7170"/>
                        <a:stretch>
                          <a:fillRect/>
                        </a:stretch>
                      </p:blipFill>
                      <p:spPr bwMode="auto">
                        <a:xfrm>
                          <a:off x="384" y="2400"/>
                          <a:ext cx="1536" cy="100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41" name="Rectangle 38">
              <a:extLst>
                <a:ext uri="{FF2B5EF4-FFF2-40B4-BE49-F238E27FC236}">
                  <a16:creationId xmlns:a16="http://schemas.microsoft.com/office/drawing/2014/main" id="{450DC9FC-2B1C-40F4-95D7-661C67D633DC}"/>
                </a:ext>
              </a:extLst>
            </p:cNvPr>
            <p:cNvSpPr>
              <a:spLocks noChangeArrowheads="1"/>
            </p:cNvSpPr>
            <p:nvPr/>
          </p:nvSpPr>
          <p:spPr bwMode="auto">
            <a:xfrm>
              <a:off x="1072" y="2144"/>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endParaRPr lang="bg-BG" altLang="bg-BG" sz="2000" b="1">
                <a:solidFill>
                  <a:srgbClr val="CC0000"/>
                </a:solidFill>
                <a:latin typeface="Arial" panose="020B0604020202020204" pitchFamily="34" charset="0"/>
              </a:endParaRPr>
            </a:p>
          </p:txBody>
        </p:sp>
      </p:grpSp>
      <p:pic>
        <p:nvPicPr>
          <p:cNvPr id="40999" name="Picture 39" descr="paxloading">
            <a:extLst>
              <a:ext uri="{FF2B5EF4-FFF2-40B4-BE49-F238E27FC236}">
                <a16:creationId xmlns:a16="http://schemas.microsoft.com/office/drawing/2014/main" id="{4EA38B19-3BCF-43B1-B55A-1632AEAE7F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3073" t="7411" r="4645" b="6195"/>
          <a:stretch>
            <a:fillRect/>
          </a:stretch>
        </p:blipFill>
        <p:spPr bwMode="auto">
          <a:xfrm>
            <a:off x="3733800" y="4038600"/>
            <a:ext cx="29718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638" name="Text Box 40">
            <a:extLst>
              <a:ext uri="{FF2B5EF4-FFF2-40B4-BE49-F238E27FC236}">
                <a16:creationId xmlns:a16="http://schemas.microsoft.com/office/drawing/2014/main" id="{DD87F0D6-95A1-4D35-8425-D59AD6743777}"/>
              </a:ext>
            </a:extLst>
          </p:cNvPr>
          <p:cNvSpPr txBox="1">
            <a:spLocks noChangeArrowheads="1"/>
          </p:cNvSpPr>
          <p:nvPr/>
        </p:nvSpPr>
        <p:spPr bwMode="auto">
          <a:xfrm>
            <a:off x="7543800" y="60960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12</a:t>
            </a:r>
            <a:endParaRPr lang="bg-BG" altLang="bg-BG">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40975">
                                            <p:txEl>
                                              <p:pRg st="0" end="0"/>
                                            </p:txEl>
                                          </p:spTgt>
                                        </p:tgtEl>
                                        <p:attrNameLst>
                                          <p:attrName>style.visibility</p:attrName>
                                        </p:attrNameLst>
                                      </p:cBhvr>
                                      <p:to>
                                        <p:strVal val="visible"/>
                                      </p:to>
                                    </p:set>
                                    <p:anim calcmode="lin" valueType="num">
                                      <p:cBhvr>
                                        <p:cTn id="7" dur="3000" fill="hold"/>
                                        <p:tgtEl>
                                          <p:spTgt spid="40975">
                                            <p:txEl>
                                              <p:pRg st="0" end="0"/>
                                            </p:txEl>
                                          </p:spTgt>
                                        </p:tgtEl>
                                        <p:attrNameLst>
                                          <p:attrName>ppt_w</p:attrName>
                                        </p:attrNameLst>
                                      </p:cBhvr>
                                      <p:tavLst>
                                        <p:tav tm="0">
                                          <p:val>
                                            <p:strVal val="#ppt_w*0.70"/>
                                          </p:val>
                                        </p:tav>
                                        <p:tav tm="100000">
                                          <p:val>
                                            <p:strVal val="#ppt_w"/>
                                          </p:val>
                                        </p:tav>
                                      </p:tavLst>
                                    </p:anim>
                                    <p:anim calcmode="lin" valueType="num">
                                      <p:cBhvr>
                                        <p:cTn id="8" dur="3000" fill="hold"/>
                                        <p:tgtEl>
                                          <p:spTgt spid="40975">
                                            <p:txEl>
                                              <p:pRg st="0" end="0"/>
                                            </p:txEl>
                                          </p:spTgt>
                                        </p:tgtEl>
                                        <p:attrNameLst>
                                          <p:attrName>ppt_h</p:attrName>
                                        </p:attrNameLst>
                                      </p:cBhvr>
                                      <p:tavLst>
                                        <p:tav tm="0">
                                          <p:val>
                                            <p:strVal val="#ppt_h"/>
                                          </p:val>
                                        </p:tav>
                                        <p:tav tm="100000">
                                          <p:val>
                                            <p:strVal val="#ppt_h"/>
                                          </p:val>
                                        </p:tav>
                                      </p:tavLst>
                                    </p:anim>
                                    <p:animEffect transition="in" filter="fade">
                                      <p:cBhvr>
                                        <p:cTn id="9" dur="3000"/>
                                        <p:tgtEl>
                                          <p:spTgt spid="40975">
                                            <p:txEl>
                                              <p:pRg st="0" end="0"/>
                                            </p:txEl>
                                          </p:spTgt>
                                        </p:tgtEl>
                                      </p:cBhvr>
                                    </p:animEffect>
                                  </p:childTnLst>
                                </p:cTn>
                              </p:par>
                            </p:childTnLst>
                          </p:cTn>
                        </p:par>
                        <p:par>
                          <p:cTn id="10" fill="hold" nodeType="afterGroup">
                            <p:stCondLst>
                              <p:cond delay="3000"/>
                            </p:stCondLst>
                            <p:childTnLst>
                              <p:par>
                                <p:cTn id="11" presetID="7" presetClass="entr" presetSubtype="4" fill="hold" nodeType="afterEffect">
                                  <p:stCondLst>
                                    <p:cond delay="0"/>
                                  </p:stCondLst>
                                  <p:childTnLst>
                                    <p:set>
                                      <p:cBhvr>
                                        <p:cTn id="12" dur="1" fill="hold">
                                          <p:stCondLst>
                                            <p:cond delay="0"/>
                                          </p:stCondLst>
                                        </p:cTn>
                                        <p:tgtEl>
                                          <p:spTgt spid="40976">
                                            <p:txEl>
                                              <p:pRg st="0" end="0"/>
                                            </p:txEl>
                                          </p:spTgt>
                                        </p:tgtEl>
                                        <p:attrNameLst>
                                          <p:attrName>style.visibility</p:attrName>
                                        </p:attrNameLst>
                                      </p:cBhvr>
                                      <p:to>
                                        <p:strVal val="visible"/>
                                      </p:to>
                                    </p:set>
                                    <p:anim calcmode="lin" valueType="num">
                                      <p:cBhvr additive="base">
                                        <p:cTn id="13" dur="4000" fill="hold"/>
                                        <p:tgtEl>
                                          <p:spTgt spid="40976">
                                            <p:txEl>
                                              <p:pRg st="0" end="0"/>
                                            </p:txEl>
                                          </p:spTgt>
                                        </p:tgtEl>
                                        <p:attrNameLst>
                                          <p:attrName>ppt_x</p:attrName>
                                        </p:attrNameLst>
                                      </p:cBhvr>
                                      <p:tavLst>
                                        <p:tav tm="0">
                                          <p:val>
                                            <p:strVal val="#ppt_x"/>
                                          </p:val>
                                        </p:tav>
                                        <p:tav tm="100000">
                                          <p:val>
                                            <p:strVal val="#ppt_x"/>
                                          </p:val>
                                        </p:tav>
                                      </p:tavLst>
                                    </p:anim>
                                    <p:anim calcmode="lin" valueType="num">
                                      <p:cBhvr additive="base">
                                        <p:cTn id="14" dur="4000" fill="hold"/>
                                        <p:tgtEl>
                                          <p:spTgt spid="40976">
                                            <p:txEl>
                                              <p:pRg st="0" end="0"/>
                                            </p:txEl>
                                          </p:spTgt>
                                        </p:tgtEl>
                                        <p:attrNameLst>
                                          <p:attrName>ppt_y</p:attrName>
                                        </p:attrNameLst>
                                      </p:cBhvr>
                                      <p:tavLst>
                                        <p:tav tm="0">
                                          <p:val>
                                            <p:strVal val="1+#ppt_h/2"/>
                                          </p:val>
                                        </p:tav>
                                        <p:tav tm="100000">
                                          <p:val>
                                            <p:strVal val="#ppt_y"/>
                                          </p:val>
                                        </p:tav>
                                      </p:tavLst>
                                    </p:anim>
                                  </p:childTnLst>
                                </p:cTn>
                              </p:par>
                              <p:par>
                                <p:cTn id="15" presetID="12" presetClass="entr" presetSubtype="8" fill="hold" nodeType="withEffect">
                                  <p:stCondLst>
                                    <p:cond delay="4000"/>
                                  </p:stCondLst>
                                  <p:childTnLst>
                                    <p:set>
                                      <p:cBhvr>
                                        <p:cTn id="16" dur="1" fill="hold">
                                          <p:stCondLst>
                                            <p:cond delay="0"/>
                                          </p:stCondLst>
                                        </p:cTn>
                                        <p:tgtEl>
                                          <p:spTgt spid="40977"/>
                                        </p:tgtEl>
                                        <p:attrNameLst>
                                          <p:attrName>style.visibility</p:attrName>
                                        </p:attrNameLst>
                                      </p:cBhvr>
                                      <p:to>
                                        <p:strVal val="visible"/>
                                      </p:to>
                                    </p:set>
                                    <p:animEffect transition="in" filter="slide(fromLeft)">
                                      <p:cBhvr>
                                        <p:cTn id="17" dur="3000"/>
                                        <p:tgtEl>
                                          <p:spTgt spid="40977"/>
                                        </p:tgtEl>
                                      </p:cBhvr>
                                    </p:animEffect>
                                  </p:childTnLst>
                                </p:cTn>
                              </p:par>
                            </p:childTnLst>
                          </p:cTn>
                        </p:par>
                        <p:par>
                          <p:cTn id="18" fill="hold" nodeType="afterGroup">
                            <p:stCondLst>
                              <p:cond delay="10000"/>
                            </p:stCondLst>
                            <p:childTnLst>
                              <p:par>
                                <p:cTn id="19" presetID="4" presetClass="entr" presetSubtype="16" fill="hold" nodeType="afterEffect">
                                  <p:stCondLst>
                                    <p:cond delay="0"/>
                                  </p:stCondLst>
                                  <p:childTnLst>
                                    <p:set>
                                      <p:cBhvr>
                                        <p:cTn id="20" dur="1" fill="hold">
                                          <p:stCondLst>
                                            <p:cond delay="0"/>
                                          </p:stCondLst>
                                        </p:cTn>
                                        <p:tgtEl>
                                          <p:spTgt spid="40999"/>
                                        </p:tgtEl>
                                        <p:attrNameLst>
                                          <p:attrName>style.visibility</p:attrName>
                                        </p:attrNameLst>
                                      </p:cBhvr>
                                      <p:to>
                                        <p:strVal val="visible"/>
                                      </p:to>
                                    </p:set>
                                    <p:animEffect transition="in" filter="box(in)">
                                      <p:cBhvr>
                                        <p:cTn id="21" dur="500"/>
                                        <p:tgtEl>
                                          <p:spTgt spid="40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05E04994-8F98-49C3-8C81-0A2954F465EB}"/>
              </a:ext>
            </a:extLst>
          </p:cNvPr>
          <p:cNvGrpSpPr>
            <a:grpSpLocks/>
          </p:cNvGrpSpPr>
          <p:nvPr/>
        </p:nvGrpSpPr>
        <p:grpSpPr bwMode="auto">
          <a:xfrm>
            <a:off x="0" y="0"/>
            <a:ext cx="9220200" cy="6911975"/>
            <a:chOff x="0" y="-17"/>
            <a:chExt cx="5808" cy="4354"/>
          </a:xfrm>
        </p:grpSpPr>
        <p:pic>
          <p:nvPicPr>
            <p:cNvPr id="28684" name="Picture 3" descr="KAMUFL-55">
              <a:extLst>
                <a:ext uri="{FF2B5EF4-FFF2-40B4-BE49-F238E27FC236}">
                  <a16:creationId xmlns:a16="http://schemas.microsoft.com/office/drawing/2014/main" id="{52696D3D-942E-4697-A2E4-DA9499981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4" descr="OSNOWA-gore">
              <a:extLst>
                <a:ext uri="{FF2B5EF4-FFF2-40B4-BE49-F238E27FC236}">
                  <a16:creationId xmlns:a16="http://schemas.microsoft.com/office/drawing/2014/main" id="{B884829B-65D0-40FE-B58C-59542B83DF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5" descr="OSNOWA-dolu">
              <a:extLst>
                <a:ext uri="{FF2B5EF4-FFF2-40B4-BE49-F238E27FC236}">
                  <a16:creationId xmlns:a16="http://schemas.microsoft.com/office/drawing/2014/main" id="{20EAF1E9-8AD9-407D-A8EE-95C948B3D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a:extLst>
                <a:ext uri="{FF2B5EF4-FFF2-40B4-BE49-F238E27FC236}">
                  <a16:creationId xmlns:a16="http://schemas.microsoft.com/office/drawing/2014/main" id="{E41E0D5D-D676-4894-A2F8-88A5C53B9C92}"/>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28688" name="Picture 7" descr="OSNOWA-dolu-gore">
              <a:extLst>
                <a:ext uri="{FF2B5EF4-FFF2-40B4-BE49-F238E27FC236}">
                  <a16:creationId xmlns:a16="http://schemas.microsoft.com/office/drawing/2014/main" id="{F9E3F462-6FDB-4B71-BF44-CA5B036429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8" descr="OSNOWA-dolu-gore">
              <a:extLst>
                <a:ext uri="{FF2B5EF4-FFF2-40B4-BE49-F238E27FC236}">
                  <a16:creationId xmlns:a16="http://schemas.microsoft.com/office/drawing/2014/main" id="{B8F0D111-0042-49EA-B8D9-9084D85A2B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75" name="Text Box 12">
            <a:extLst>
              <a:ext uri="{FF2B5EF4-FFF2-40B4-BE49-F238E27FC236}">
                <a16:creationId xmlns:a16="http://schemas.microsoft.com/office/drawing/2014/main" id="{43F2422C-000E-4ABA-9001-95CC8F642DBF}"/>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pic>
        <p:nvPicPr>
          <p:cNvPr id="28676" name="Picture 13" descr="Picture2">
            <a:extLst>
              <a:ext uri="{FF2B5EF4-FFF2-40B4-BE49-F238E27FC236}">
                <a16:creationId xmlns:a16="http://schemas.microsoft.com/office/drawing/2014/main" id="{13EE987B-DE75-435D-B7C2-B48C3384B398}"/>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WordArt 14">
            <a:extLst>
              <a:ext uri="{FF2B5EF4-FFF2-40B4-BE49-F238E27FC236}">
                <a16:creationId xmlns:a16="http://schemas.microsoft.com/office/drawing/2014/main" id="{730298C3-9787-40BA-861D-606507F003A3}"/>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28678" name="WordArt 15">
            <a:extLst>
              <a:ext uri="{FF2B5EF4-FFF2-40B4-BE49-F238E27FC236}">
                <a16:creationId xmlns:a16="http://schemas.microsoft.com/office/drawing/2014/main" id="{86CAD9B9-63CB-4D3B-BFF0-4EF6C5B8F22D}"/>
              </a:ext>
            </a:extLst>
          </p:cNvPr>
          <p:cNvSpPr>
            <a:spLocks noChangeArrowheads="1" noChangeShapeType="1" noTextEdit="1"/>
          </p:cNvSpPr>
          <p:nvPr/>
        </p:nvSpPr>
        <p:spPr bwMode="auto">
          <a:xfrm>
            <a:off x="1295400" y="228600"/>
            <a:ext cx="6481763"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28679" name="Line 16">
            <a:extLst>
              <a:ext uri="{FF2B5EF4-FFF2-40B4-BE49-F238E27FC236}">
                <a16:creationId xmlns:a16="http://schemas.microsoft.com/office/drawing/2014/main" id="{E52CB863-7BDF-4BC9-8316-DDC61FC41A79}"/>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28680" name="Picture 19">
            <a:extLst>
              <a:ext uri="{FF2B5EF4-FFF2-40B4-BE49-F238E27FC236}">
                <a16:creationId xmlns:a16="http://schemas.microsoft.com/office/drawing/2014/main" id="{4922DE51-5ED4-4CE8-853A-913261AB4D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20" descr="images">
            <a:extLst>
              <a:ext uri="{FF2B5EF4-FFF2-40B4-BE49-F238E27FC236}">
                <a16:creationId xmlns:a16="http://schemas.microsoft.com/office/drawing/2014/main" id="{4D9E9987-817B-4F97-9199-10C6D370AC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2133600"/>
            <a:ext cx="44196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21" descr="download">
            <a:extLst>
              <a:ext uri="{FF2B5EF4-FFF2-40B4-BE49-F238E27FC236}">
                <a16:creationId xmlns:a16="http://schemas.microsoft.com/office/drawing/2014/main" id="{8EA95001-3B52-4003-8C06-9FBAD679D5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24400" y="2133600"/>
            <a:ext cx="4114800"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 Box 22">
            <a:extLst>
              <a:ext uri="{FF2B5EF4-FFF2-40B4-BE49-F238E27FC236}">
                <a16:creationId xmlns:a16="http://schemas.microsoft.com/office/drawing/2014/main" id="{84F1248F-5EB8-41B9-8EE6-C393E97C8FA4}"/>
              </a:ext>
            </a:extLst>
          </p:cNvPr>
          <p:cNvSpPr txBox="1">
            <a:spLocks noChangeArrowheads="1"/>
          </p:cNvSpPr>
          <p:nvPr/>
        </p:nvSpPr>
        <p:spPr bwMode="auto">
          <a:xfrm>
            <a:off x="838200" y="1600200"/>
            <a:ext cx="784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b="1"/>
              <a:t> </a:t>
            </a:r>
            <a:r>
              <a:rPr lang="bg-BG" altLang="bg-BG" sz="2000" b="1">
                <a:solidFill>
                  <a:srgbClr val="FF0000"/>
                </a:solidFill>
              </a:rPr>
              <a:t>Как </a:t>
            </a:r>
            <a:r>
              <a:rPr lang="ru-RU" altLang="bg-BG" sz="2000" b="1">
                <a:solidFill>
                  <a:srgbClr val="FF0000"/>
                </a:solidFill>
              </a:rPr>
              <a:t>да стана офицер от въоръжените сили на Р. България?</a:t>
            </a:r>
            <a:r>
              <a:rPr lang="bg-BG" altLang="bg-BG" sz="2000">
                <a:solidFill>
                  <a:srgbClr val="FF0000"/>
                </a:solidFill>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2">
            <a:extLst>
              <a:ext uri="{FF2B5EF4-FFF2-40B4-BE49-F238E27FC236}">
                <a16:creationId xmlns:a16="http://schemas.microsoft.com/office/drawing/2014/main" id="{1BC03F0F-A54C-44AC-A58B-551D5A7F5DC2}"/>
              </a:ext>
            </a:extLst>
          </p:cNvPr>
          <p:cNvGrpSpPr>
            <a:grpSpLocks/>
          </p:cNvGrpSpPr>
          <p:nvPr/>
        </p:nvGrpSpPr>
        <p:grpSpPr bwMode="auto">
          <a:xfrm>
            <a:off x="0" y="0"/>
            <a:ext cx="9220200" cy="6911975"/>
            <a:chOff x="0" y="-17"/>
            <a:chExt cx="5808" cy="4354"/>
          </a:xfrm>
        </p:grpSpPr>
        <p:pic>
          <p:nvPicPr>
            <p:cNvPr id="30732" name="Picture 3" descr="KAMUFL-55">
              <a:extLst>
                <a:ext uri="{FF2B5EF4-FFF2-40B4-BE49-F238E27FC236}">
                  <a16:creationId xmlns:a16="http://schemas.microsoft.com/office/drawing/2014/main" id="{365CBADD-2221-427E-9182-0FB4585D7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4" descr="OSNOWA-gore">
              <a:extLst>
                <a:ext uri="{FF2B5EF4-FFF2-40B4-BE49-F238E27FC236}">
                  <a16:creationId xmlns:a16="http://schemas.microsoft.com/office/drawing/2014/main" id="{9D6B3E79-5F19-45A3-92BF-C870E9F3F9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5" descr="OSNOWA-dolu">
              <a:extLst>
                <a:ext uri="{FF2B5EF4-FFF2-40B4-BE49-F238E27FC236}">
                  <a16:creationId xmlns:a16="http://schemas.microsoft.com/office/drawing/2014/main" id="{84960CE1-C693-4EBF-887E-6918732A8C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5" name="Text Box 6">
              <a:extLst>
                <a:ext uri="{FF2B5EF4-FFF2-40B4-BE49-F238E27FC236}">
                  <a16:creationId xmlns:a16="http://schemas.microsoft.com/office/drawing/2014/main" id="{E286495B-1F0C-4F0A-946B-39ACBFA8FF6E}"/>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30736" name="Picture 7" descr="OSNOWA-dolu-gore">
              <a:extLst>
                <a:ext uri="{FF2B5EF4-FFF2-40B4-BE49-F238E27FC236}">
                  <a16:creationId xmlns:a16="http://schemas.microsoft.com/office/drawing/2014/main" id="{42307719-5CD2-4FCD-B829-545E65F8CA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8" descr="OSNOWA-dolu-gore">
              <a:extLst>
                <a:ext uri="{FF2B5EF4-FFF2-40B4-BE49-F238E27FC236}">
                  <a16:creationId xmlns:a16="http://schemas.microsoft.com/office/drawing/2014/main" id="{AA01B214-E4CF-4BE6-9EF5-9603ADFA52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3" name="Text Box 9">
            <a:extLst>
              <a:ext uri="{FF2B5EF4-FFF2-40B4-BE49-F238E27FC236}">
                <a16:creationId xmlns:a16="http://schemas.microsoft.com/office/drawing/2014/main" id="{46EE95BA-B3F0-4589-9B93-B5132B5FCA11}"/>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pic>
        <p:nvPicPr>
          <p:cNvPr id="30724" name="Picture 10" descr="Picture2">
            <a:extLst>
              <a:ext uri="{FF2B5EF4-FFF2-40B4-BE49-F238E27FC236}">
                <a16:creationId xmlns:a16="http://schemas.microsoft.com/office/drawing/2014/main" id="{A6ED66E6-5594-4A83-A6D8-B28E0BED364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WordArt 11">
            <a:extLst>
              <a:ext uri="{FF2B5EF4-FFF2-40B4-BE49-F238E27FC236}">
                <a16:creationId xmlns:a16="http://schemas.microsoft.com/office/drawing/2014/main" id="{8C83777E-0C0D-42FF-A13C-148E59143657}"/>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30726" name="WordArt 12">
            <a:extLst>
              <a:ext uri="{FF2B5EF4-FFF2-40B4-BE49-F238E27FC236}">
                <a16:creationId xmlns:a16="http://schemas.microsoft.com/office/drawing/2014/main" id="{223492AE-8D3B-473A-967E-C61E8957FBCE}"/>
              </a:ext>
            </a:extLst>
          </p:cNvPr>
          <p:cNvSpPr>
            <a:spLocks noChangeArrowheads="1" noChangeShapeType="1" noTextEdit="1"/>
          </p:cNvSpPr>
          <p:nvPr/>
        </p:nvSpPr>
        <p:spPr bwMode="auto">
          <a:xfrm>
            <a:off x="1295400" y="228600"/>
            <a:ext cx="6481763"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30727" name="Line 13">
            <a:extLst>
              <a:ext uri="{FF2B5EF4-FFF2-40B4-BE49-F238E27FC236}">
                <a16:creationId xmlns:a16="http://schemas.microsoft.com/office/drawing/2014/main" id="{F0270F54-DE44-4EB4-98C8-05473D93990E}"/>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30728" name="Picture 16">
            <a:extLst>
              <a:ext uri="{FF2B5EF4-FFF2-40B4-BE49-F238E27FC236}">
                <a16:creationId xmlns:a16="http://schemas.microsoft.com/office/drawing/2014/main" id="{9A90C221-BA48-42BD-B9AD-1CF1BAE40A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17" descr="191_nvu">
            <a:extLst>
              <a:ext uri="{FF2B5EF4-FFF2-40B4-BE49-F238E27FC236}">
                <a16:creationId xmlns:a16="http://schemas.microsoft.com/office/drawing/2014/main" id="{3C28E367-3BCF-4143-AA5E-07E5428CF6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3886200"/>
            <a:ext cx="3276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9" descr="images (1)">
            <a:extLst>
              <a:ext uri="{FF2B5EF4-FFF2-40B4-BE49-F238E27FC236}">
                <a16:creationId xmlns:a16="http://schemas.microsoft.com/office/drawing/2014/main" id="{65686279-1C6C-47D2-8DC1-054BC33AB7D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1371600"/>
            <a:ext cx="32289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20" descr="003_1363349371">
            <a:extLst>
              <a:ext uri="{FF2B5EF4-FFF2-40B4-BE49-F238E27FC236}">
                <a16:creationId xmlns:a16="http://schemas.microsoft.com/office/drawing/2014/main" id="{1B217B65-A563-4348-A3A0-DFDB2789F8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1371600"/>
            <a:ext cx="3200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F6130311-36B3-47E7-A455-E9C62E2C49F8}"/>
              </a:ext>
            </a:extLst>
          </p:cNvPr>
          <p:cNvGrpSpPr>
            <a:grpSpLocks/>
          </p:cNvGrpSpPr>
          <p:nvPr/>
        </p:nvGrpSpPr>
        <p:grpSpPr bwMode="auto">
          <a:xfrm>
            <a:off x="0" y="-26988"/>
            <a:ext cx="9220200" cy="6911976"/>
            <a:chOff x="0" y="-17"/>
            <a:chExt cx="5808" cy="4354"/>
          </a:xfrm>
        </p:grpSpPr>
        <p:pic>
          <p:nvPicPr>
            <p:cNvPr id="32780" name="Picture 3" descr="KAMUFL-55">
              <a:extLst>
                <a:ext uri="{FF2B5EF4-FFF2-40B4-BE49-F238E27FC236}">
                  <a16:creationId xmlns:a16="http://schemas.microsoft.com/office/drawing/2014/main" id="{BC7AA475-B86D-4636-ADB4-C955325D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4" descr="OSNOWA-gore">
              <a:extLst>
                <a:ext uri="{FF2B5EF4-FFF2-40B4-BE49-F238E27FC236}">
                  <a16:creationId xmlns:a16="http://schemas.microsoft.com/office/drawing/2014/main" id="{EE12631C-A11B-42E7-891B-AEF0155652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5" descr="OSNOWA-dolu">
              <a:extLst>
                <a:ext uri="{FF2B5EF4-FFF2-40B4-BE49-F238E27FC236}">
                  <a16:creationId xmlns:a16="http://schemas.microsoft.com/office/drawing/2014/main" id="{B959320B-5AD5-4950-A06E-119DE7367D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 Box 6">
              <a:extLst>
                <a:ext uri="{FF2B5EF4-FFF2-40B4-BE49-F238E27FC236}">
                  <a16:creationId xmlns:a16="http://schemas.microsoft.com/office/drawing/2014/main" id="{C4BA79D7-14C5-43C5-8034-ABD763BCADA4}"/>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32784" name="Picture 7" descr="OSNOWA-dolu-gore">
              <a:extLst>
                <a:ext uri="{FF2B5EF4-FFF2-40B4-BE49-F238E27FC236}">
                  <a16:creationId xmlns:a16="http://schemas.microsoft.com/office/drawing/2014/main" id="{AA6DFF33-E2FE-465D-A4BF-D90B8F9C2E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8" descr="OSNOWA-dolu-gore">
              <a:extLst>
                <a:ext uri="{FF2B5EF4-FFF2-40B4-BE49-F238E27FC236}">
                  <a16:creationId xmlns:a16="http://schemas.microsoft.com/office/drawing/2014/main" id="{8DE7D898-7BA6-43B6-A3D3-FDD3D0A40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1" name="Text Box 9">
            <a:extLst>
              <a:ext uri="{FF2B5EF4-FFF2-40B4-BE49-F238E27FC236}">
                <a16:creationId xmlns:a16="http://schemas.microsoft.com/office/drawing/2014/main" id="{BD6D197D-2EB2-4F42-AB09-2AFE0B6CC9B3}"/>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pic>
        <p:nvPicPr>
          <p:cNvPr id="32772" name="Picture 10" descr="Picture2">
            <a:extLst>
              <a:ext uri="{FF2B5EF4-FFF2-40B4-BE49-F238E27FC236}">
                <a16:creationId xmlns:a16="http://schemas.microsoft.com/office/drawing/2014/main" id="{926E024B-630F-4F5F-96E2-D1F4F061E49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WordArt 11">
            <a:extLst>
              <a:ext uri="{FF2B5EF4-FFF2-40B4-BE49-F238E27FC236}">
                <a16:creationId xmlns:a16="http://schemas.microsoft.com/office/drawing/2014/main" id="{FBC55B31-C4E9-46EA-B1A1-F31941814C21}"/>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32774" name="WordArt 12">
            <a:extLst>
              <a:ext uri="{FF2B5EF4-FFF2-40B4-BE49-F238E27FC236}">
                <a16:creationId xmlns:a16="http://schemas.microsoft.com/office/drawing/2014/main" id="{91BBE806-1E92-4E56-B616-4B80B6FDAB06}"/>
              </a:ext>
            </a:extLst>
          </p:cNvPr>
          <p:cNvSpPr>
            <a:spLocks noChangeArrowheads="1" noChangeShapeType="1" noTextEdit="1"/>
          </p:cNvSpPr>
          <p:nvPr/>
        </p:nvSpPr>
        <p:spPr bwMode="auto">
          <a:xfrm>
            <a:off x="1295400" y="228600"/>
            <a:ext cx="6481763"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32775" name="Line 13">
            <a:extLst>
              <a:ext uri="{FF2B5EF4-FFF2-40B4-BE49-F238E27FC236}">
                <a16:creationId xmlns:a16="http://schemas.microsoft.com/office/drawing/2014/main" id="{DBF707E3-54EE-4D69-9B84-75C991239AA9}"/>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32776" name="Picture 16">
            <a:extLst>
              <a:ext uri="{FF2B5EF4-FFF2-40B4-BE49-F238E27FC236}">
                <a16:creationId xmlns:a16="http://schemas.microsoft.com/office/drawing/2014/main" id="{482C7978-8734-4A59-A8D8-7696C569E7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7" descr="579580_10151155164510772_489971442_n">
            <a:extLst>
              <a:ext uri="{FF2B5EF4-FFF2-40B4-BE49-F238E27FC236}">
                <a16:creationId xmlns:a16="http://schemas.microsoft.com/office/drawing/2014/main" id="{CB6DBD8E-FF17-4791-B6CF-B6DFBAF04A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0" y="1219200"/>
            <a:ext cx="4267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8" descr="c24032d2a02ab4944a958c7f62d88f11">
            <a:extLst>
              <a:ext uri="{FF2B5EF4-FFF2-40B4-BE49-F238E27FC236}">
                <a16:creationId xmlns:a16="http://schemas.microsoft.com/office/drawing/2014/main" id="{87799151-912A-4A80-9C19-17DEA151A3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2000" y="4192588"/>
            <a:ext cx="34290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9" descr="IMG_3173">
            <a:extLst>
              <a:ext uri="{FF2B5EF4-FFF2-40B4-BE49-F238E27FC236}">
                <a16:creationId xmlns:a16="http://schemas.microsoft.com/office/drawing/2014/main" id="{79AD3EE9-2FE0-442C-B231-BAF94E15D9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76800" y="4191000"/>
            <a:ext cx="32766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a:extLst>
              <a:ext uri="{FF2B5EF4-FFF2-40B4-BE49-F238E27FC236}">
                <a16:creationId xmlns:a16="http://schemas.microsoft.com/office/drawing/2014/main" id="{1311D1AA-87C1-4506-80EA-E9658D221F76}"/>
              </a:ext>
            </a:extLst>
          </p:cNvPr>
          <p:cNvGrpSpPr>
            <a:grpSpLocks/>
          </p:cNvGrpSpPr>
          <p:nvPr/>
        </p:nvGrpSpPr>
        <p:grpSpPr bwMode="auto">
          <a:xfrm>
            <a:off x="0" y="0"/>
            <a:ext cx="9220200" cy="6911975"/>
            <a:chOff x="0" y="-17"/>
            <a:chExt cx="5808" cy="4354"/>
          </a:xfrm>
        </p:grpSpPr>
        <p:pic>
          <p:nvPicPr>
            <p:cNvPr id="34826" name="Picture 3" descr="KAMUFL-55">
              <a:extLst>
                <a:ext uri="{FF2B5EF4-FFF2-40B4-BE49-F238E27FC236}">
                  <a16:creationId xmlns:a16="http://schemas.microsoft.com/office/drawing/2014/main" id="{E891F1E5-DBAF-4365-B37A-14E7C530C0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4" descr="OSNOWA-gore">
              <a:extLst>
                <a:ext uri="{FF2B5EF4-FFF2-40B4-BE49-F238E27FC236}">
                  <a16:creationId xmlns:a16="http://schemas.microsoft.com/office/drawing/2014/main" id="{1A4E1C8B-C83B-4CC5-8BDE-5E50BC5A0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5" descr="OSNOWA-dolu">
              <a:extLst>
                <a:ext uri="{FF2B5EF4-FFF2-40B4-BE49-F238E27FC236}">
                  <a16:creationId xmlns:a16="http://schemas.microsoft.com/office/drawing/2014/main" id="{CA9F3A68-B7CB-44F3-B401-C4202A6FB9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Text Box 6">
              <a:extLst>
                <a:ext uri="{FF2B5EF4-FFF2-40B4-BE49-F238E27FC236}">
                  <a16:creationId xmlns:a16="http://schemas.microsoft.com/office/drawing/2014/main" id="{9C8AD6B0-47F1-4141-A398-97B1040F0F27}"/>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34830" name="Picture 7" descr="OSNOWA-dolu-gore">
              <a:extLst>
                <a:ext uri="{FF2B5EF4-FFF2-40B4-BE49-F238E27FC236}">
                  <a16:creationId xmlns:a16="http://schemas.microsoft.com/office/drawing/2014/main" id="{B6879F51-B3F2-4027-B6BB-D0335B0005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8" descr="OSNOWA-dolu-gore">
              <a:extLst>
                <a:ext uri="{FF2B5EF4-FFF2-40B4-BE49-F238E27FC236}">
                  <a16:creationId xmlns:a16="http://schemas.microsoft.com/office/drawing/2014/main" id="{17897D3A-9818-4608-8645-8E2D7F0748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Text Box 9">
            <a:extLst>
              <a:ext uri="{FF2B5EF4-FFF2-40B4-BE49-F238E27FC236}">
                <a16:creationId xmlns:a16="http://schemas.microsoft.com/office/drawing/2014/main" id="{3D1A7E9F-7126-4E23-B3D6-C8693AA9346F}"/>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pic>
        <p:nvPicPr>
          <p:cNvPr id="34820" name="Picture 10" descr="Picture2">
            <a:extLst>
              <a:ext uri="{FF2B5EF4-FFF2-40B4-BE49-F238E27FC236}">
                <a16:creationId xmlns:a16="http://schemas.microsoft.com/office/drawing/2014/main" id="{EA743916-9A76-4A9B-AF97-53F89DCC596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WordArt 11">
            <a:extLst>
              <a:ext uri="{FF2B5EF4-FFF2-40B4-BE49-F238E27FC236}">
                <a16:creationId xmlns:a16="http://schemas.microsoft.com/office/drawing/2014/main" id="{325F81F2-89F9-48E0-B090-3A665067A04C}"/>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34822" name="WordArt 12">
            <a:extLst>
              <a:ext uri="{FF2B5EF4-FFF2-40B4-BE49-F238E27FC236}">
                <a16:creationId xmlns:a16="http://schemas.microsoft.com/office/drawing/2014/main" id="{BE510FA9-2F33-4D6D-BE33-00FEA5BF9F5D}"/>
              </a:ext>
            </a:extLst>
          </p:cNvPr>
          <p:cNvSpPr>
            <a:spLocks noChangeArrowheads="1" noChangeShapeType="1" noTextEdit="1"/>
          </p:cNvSpPr>
          <p:nvPr/>
        </p:nvSpPr>
        <p:spPr bwMode="auto">
          <a:xfrm>
            <a:off x="1295400" y="228600"/>
            <a:ext cx="6481763"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34823" name="Line 13">
            <a:extLst>
              <a:ext uri="{FF2B5EF4-FFF2-40B4-BE49-F238E27FC236}">
                <a16:creationId xmlns:a16="http://schemas.microsoft.com/office/drawing/2014/main" id="{CEEA876F-C61B-40DC-9550-00F74BCD1ECE}"/>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34824" name="Picture 16">
            <a:extLst>
              <a:ext uri="{FF2B5EF4-FFF2-40B4-BE49-F238E27FC236}">
                <a16:creationId xmlns:a16="http://schemas.microsoft.com/office/drawing/2014/main" id="{87EADFD4-7C9B-4CF4-BF07-57D53CF5A8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21" descr="12-07-27-66693_1">
            <a:extLst>
              <a:ext uri="{FF2B5EF4-FFF2-40B4-BE49-F238E27FC236}">
                <a16:creationId xmlns:a16="http://schemas.microsoft.com/office/drawing/2014/main" id="{34EEE6C3-3466-46A7-A554-A68FF3EFA4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500" y="1250950"/>
            <a:ext cx="7747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KAMUFL-55">
            <a:extLst>
              <a:ext uri="{FF2B5EF4-FFF2-40B4-BE49-F238E27FC236}">
                <a16:creationId xmlns:a16="http://schemas.microsoft.com/office/drawing/2014/main" id="{D9755E79-C349-4220-8A43-21B9146FE1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OSNOWA-gore">
            <a:extLst>
              <a:ext uri="{FF2B5EF4-FFF2-40B4-BE49-F238E27FC236}">
                <a16:creationId xmlns:a16="http://schemas.microsoft.com/office/drawing/2014/main" id="{D2632F09-9574-4A64-B2A5-1581ED8CFE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220200" cy="23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OSNOWA-dolu">
            <a:extLst>
              <a:ext uri="{FF2B5EF4-FFF2-40B4-BE49-F238E27FC236}">
                <a16:creationId xmlns:a16="http://schemas.microsoft.com/office/drawing/2014/main" id="{1F2D6489-C84B-4B12-AECD-2DF76CD0F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3188"/>
            <a:ext cx="9220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5">
            <a:extLst>
              <a:ext uri="{FF2B5EF4-FFF2-40B4-BE49-F238E27FC236}">
                <a16:creationId xmlns:a16="http://schemas.microsoft.com/office/drawing/2014/main" id="{68632B24-5A89-429A-8900-0C546397CBDB}"/>
              </a:ext>
            </a:extLst>
          </p:cNvPr>
          <p:cNvSpPr txBox="1">
            <a:spLocks noChangeArrowheads="1"/>
          </p:cNvSpPr>
          <p:nvPr/>
        </p:nvSpPr>
        <p:spPr bwMode="auto">
          <a:xfrm>
            <a:off x="7226300" y="6400800"/>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36870" name="Picture 6" descr="OSNOWA-dolu-gore">
            <a:extLst>
              <a:ext uri="{FF2B5EF4-FFF2-40B4-BE49-F238E27FC236}">
                <a16:creationId xmlns:a16="http://schemas.microsoft.com/office/drawing/2014/main" id="{BB9D1857-124F-4EE2-9E64-7056DAB488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1254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7" descr="OSNOWA-dolu-gore">
            <a:extLst>
              <a:ext uri="{FF2B5EF4-FFF2-40B4-BE49-F238E27FC236}">
                <a16:creationId xmlns:a16="http://schemas.microsoft.com/office/drawing/2014/main" id="{341B50DA-588E-4D98-9EC3-6CA6792D6F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228600"/>
            <a:ext cx="152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 Box 9">
            <a:extLst>
              <a:ext uri="{FF2B5EF4-FFF2-40B4-BE49-F238E27FC236}">
                <a16:creationId xmlns:a16="http://schemas.microsoft.com/office/drawing/2014/main" id="{D2BE20B7-5E5A-4458-880B-BAFEFEBD6130}"/>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36873" name="Line 10">
            <a:extLst>
              <a:ext uri="{FF2B5EF4-FFF2-40B4-BE49-F238E27FC236}">
                <a16:creationId xmlns:a16="http://schemas.microsoft.com/office/drawing/2014/main" id="{BE574144-23FE-4479-A23C-31C6CCEDC341}"/>
              </a:ext>
            </a:extLst>
          </p:cNvPr>
          <p:cNvSpPr>
            <a:spLocks noChangeShapeType="1"/>
          </p:cNvSpPr>
          <p:nvPr/>
        </p:nvSpPr>
        <p:spPr bwMode="auto">
          <a:xfrm flipV="1">
            <a:off x="1917700" y="762000"/>
            <a:ext cx="59055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36874" name="WordArt 11">
            <a:extLst>
              <a:ext uri="{FF2B5EF4-FFF2-40B4-BE49-F238E27FC236}">
                <a16:creationId xmlns:a16="http://schemas.microsoft.com/office/drawing/2014/main" id="{1537C17C-506E-482E-AB7D-8A83214C89AA}"/>
              </a:ext>
            </a:extLst>
          </p:cNvPr>
          <p:cNvSpPr>
            <a:spLocks noChangeArrowheads="1" noChangeShapeType="1" noTextEdit="1"/>
          </p:cNvSpPr>
          <p:nvPr/>
        </p:nvSpPr>
        <p:spPr bwMode="auto">
          <a:xfrm>
            <a:off x="2592388" y="855663"/>
            <a:ext cx="4649787" cy="211137"/>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36875" name="WordArt 12">
            <a:extLst>
              <a:ext uri="{FF2B5EF4-FFF2-40B4-BE49-F238E27FC236}">
                <a16:creationId xmlns:a16="http://schemas.microsoft.com/office/drawing/2014/main" id="{FF6972FA-EE07-4531-A889-6172973E8A49}"/>
              </a:ext>
            </a:extLst>
          </p:cNvPr>
          <p:cNvSpPr>
            <a:spLocks noChangeArrowheads="1" noChangeShapeType="1" noTextEdit="1"/>
          </p:cNvSpPr>
          <p:nvPr/>
        </p:nvSpPr>
        <p:spPr bwMode="auto">
          <a:xfrm>
            <a:off x="1982788" y="409575"/>
            <a:ext cx="5776912" cy="295275"/>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pic>
        <p:nvPicPr>
          <p:cNvPr id="36876" name="Picture 14" descr="Picture2">
            <a:extLst>
              <a:ext uri="{FF2B5EF4-FFF2-40B4-BE49-F238E27FC236}">
                <a16:creationId xmlns:a16="http://schemas.microsoft.com/office/drawing/2014/main" id="{67FC0C85-AB48-4C50-BFE7-21E8AFDEE39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16" descr="Picture1">
            <a:extLst>
              <a:ext uri="{FF2B5EF4-FFF2-40B4-BE49-F238E27FC236}">
                <a16:creationId xmlns:a16="http://schemas.microsoft.com/office/drawing/2014/main" id="{576DE1C5-A3D9-40B7-AF95-D7E89304038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1295400"/>
            <a:ext cx="792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7" descr="REZERV">
            <a:extLst>
              <a:ext uri="{FF2B5EF4-FFF2-40B4-BE49-F238E27FC236}">
                <a16:creationId xmlns:a16="http://schemas.microsoft.com/office/drawing/2014/main" id="{F7FDAF7A-3CB4-4C08-8B62-7BA08EB528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2438400"/>
            <a:ext cx="330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 Box 18">
            <a:extLst>
              <a:ext uri="{FF2B5EF4-FFF2-40B4-BE49-F238E27FC236}">
                <a16:creationId xmlns:a16="http://schemas.microsoft.com/office/drawing/2014/main" id="{3A8B777E-E680-4FFB-B6D5-06721D934B86}"/>
              </a:ext>
            </a:extLst>
          </p:cNvPr>
          <p:cNvSpPr txBox="1">
            <a:spLocks noChangeArrowheads="1"/>
          </p:cNvSpPr>
          <p:nvPr/>
        </p:nvSpPr>
        <p:spPr bwMode="auto">
          <a:xfrm>
            <a:off x="1219200" y="5867400"/>
            <a:ext cx="792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bg-BG" altLang="bg-BG" b="1">
                <a:solidFill>
                  <a:srgbClr val="CC0000"/>
                </a:solidFill>
              </a:rPr>
              <a:t>СЛУЖБА В ДОБРОВОЛНИЯ РЕЗЕРВ НА ВЪОРЪЖЕНИТЕ СИЛИ НА РЕПУБЛИКА БЪЛГАРИЯ</a:t>
            </a:r>
          </a:p>
        </p:txBody>
      </p:sp>
      <p:pic>
        <p:nvPicPr>
          <p:cNvPr id="36880" name="Picture 19">
            <a:extLst>
              <a:ext uri="{FF2B5EF4-FFF2-40B4-BE49-F238E27FC236}">
                <a16:creationId xmlns:a16="http://schemas.microsoft.com/office/drawing/2014/main" id="{A49404F7-C89F-4405-8E22-8200F4C210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KAMUFL-55">
            <a:extLst>
              <a:ext uri="{FF2B5EF4-FFF2-40B4-BE49-F238E27FC236}">
                <a16:creationId xmlns:a16="http://schemas.microsoft.com/office/drawing/2014/main" id="{417C7BCC-E3E8-48B2-904A-B22E5C86E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OSNOWA-gore">
            <a:extLst>
              <a:ext uri="{FF2B5EF4-FFF2-40B4-BE49-F238E27FC236}">
                <a16:creationId xmlns:a16="http://schemas.microsoft.com/office/drawing/2014/main" id="{AE847AA6-6439-4025-BC9F-407554FCF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220200" cy="23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OSNOWA-dolu">
            <a:extLst>
              <a:ext uri="{FF2B5EF4-FFF2-40B4-BE49-F238E27FC236}">
                <a16:creationId xmlns:a16="http://schemas.microsoft.com/office/drawing/2014/main" id="{C5C94BCA-9DAE-4D01-AB84-7C6C02289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26200"/>
            <a:ext cx="9220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5">
            <a:extLst>
              <a:ext uri="{FF2B5EF4-FFF2-40B4-BE49-F238E27FC236}">
                <a16:creationId xmlns:a16="http://schemas.microsoft.com/office/drawing/2014/main" id="{B8E30299-969A-473E-9AF3-A2126F5F3003}"/>
              </a:ext>
            </a:extLst>
          </p:cNvPr>
          <p:cNvSpPr txBox="1">
            <a:spLocks noChangeArrowheads="1"/>
          </p:cNvSpPr>
          <p:nvPr/>
        </p:nvSpPr>
        <p:spPr bwMode="auto">
          <a:xfrm>
            <a:off x="7226300" y="6400800"/>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38918" name="Picture 6" descr="OSNOWA-dolu-gore">
            <a:extLst>
              <a:ext uri="{FF2B5EF4-FFF2-40B4-BE49-F238E27FC236}">
                <a16:creationId xmlns:a16="http://schemas.microsoft.com/office/drawing/2014/main" id="{59E44E78-75EC-4D74-8990-B7DA0D6BE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1254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OSNOWA-dolu-gore">
            <a:extLst>
              <a:ext uri="{FF2B5EF4-FFF2-40B4-BE49-F238E27FC236}">
                <a16:creationId xmlns:a16="http://schemas.microsoft.com/office/drawing/2014/main" id="{8DB9B2E6-5F76-483D-AB45-CBC39C87A5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228600"/>
            <a:ext cx="152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8">
            <a:extLst>
              <a:ext uri="{FF2B5EF4-FFF2-40B4-BE49-F238E27FC236}">
                <a16:creationId xmlns:a16="http://schemas.microsoft.com/office/drawing/2014/main" id="{A9D89D51-979E-453B-9390-545BC7EBE430}"/>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38921" name="Line 9">
            <a:extLst>
              <a:ext uri="{FF2B5EF4-FFF2-40B4-BE49-F238E27FC236}">
                <a16:creationId xmlns:a16="http://schemas.microsoft.com/office/drawing/2014/main" id="{E18192FF-B41F-4303-B24D-23BC92E2C962}"/>
              </a:ext>
            </a:extLst>
          </p:cNvPr>
          <p:cNvSpPr>
            <a:spLocks noChangeShapeType="1"/>
          </p:cNvSpPr>
          <p:nvPr/>
        </p:nvSpPr>
        <p:spPr bwMode="auto">
          <a:xfrm flipV="1">
            <a:off x="1917700" y="762000"/>
            <a:ext cx="59055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38922" name="WordArt 10">
            <a:extLst>
              <a:ext uri="{FF2B5EF4-FFF2-40B4-BE49-F238E27FC236}">
                <a16:creationId xmlns:a16="http://schemas.microsoft.com/office/drawing/2014/main" id="{7E69C69C-F1A5-4EDD-89C6-3573A6EB3F22}"/>
              </a:ext>
            </a:extLst>
          </p:cNvPr>
          <p:cNvSpPr>
            <a:spLocks noChangeArrowheads="1" noChangeShapeType="1" noTextEdit="1"/>
          </p:cNvSpPr>
          <p:nvPr/>
        </p:nvSpPr>
        <p:spPr bwMode="auto">
          <a:xfrm>
            <a:off x="2592388" y="855663"/>
            <a:ext cx="4649787" cy="211137"/>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38923" name="WordArt 11">
            <a:extLst>
              <a:ext uri="{FF2B5EF4-FFF2-40B4-BE49-F238E27FC236}">
                <a16:creationId xmlns:a16="http://schemas.microsoft.com/office/drawing/2014/main" id="{99749C43-9060-48D4-93B3-AA4E7E7B7690}"/>
              </a:ext>
            </a:extLst>
          </p:cNvPr>
          <p:cNvSpPr>
            <a:spLocks noChangeArrowheads="1" noChangeShapeType="1" noTextEdit="1"/>
          </p:cNvSpPr>
          <p:nvPr/>
        </p:nvSpPr>
        <p:spPr bwMode="auto">
          <a:xfrm>
            <a:off x="1982788" y="409575"/>
            <a:ext cx="5776912" cy="295275"/>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pic>
        <p:nvPicPr>
          <p:cNvPr id="38924" name="Picture 13" descr="Picture2">
            <a:extLst>
              <a:ext uri="{FF2B5EF4-FFF2-40B4-BE49-F238E27FC236}">
                <a16:creationId xmlns:a16="http://schemas.microsoft.com/office/drawing/2014/main" id="{45CC9C3B-B06B-4789-8736-DBB1C47DCD8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31" name="Rectangle 15">
            <a:extLst>
              <a:ext uri="{FF2B5EF4-FFF2-40B4-BE49-F238E27FC236}">
                <a16:creationId xmlns:a16="http://schemas.microsoft.com/office/drawing/2014/main" id="{01097CD8-CACB-42EB-95C6-81C987C77B95}"/>
              </a:ext>
            </a:extLst>
          </p:cNvPr>
          <p:cNvSpPr>
            <a:spLocks noChangeArrowheads="1"/>
          </p:cNvSpPr>
          <p:nvPr/>
        </p:nvSpPr>
        <p:spPr bwMode="auto">
          <a:xfrm>
            <a:off x="609600" y="2057400"/>
            <a:ext cx="8077200" cy="401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defRPr/>
            </a:pPr>
            <a:r>
              <a:rPr lang="bg-BG" altLang="bg-BG" sz="2400" b="1">
                <a:solidFill>
                  <a:srgbClr val="CC0000"/>
                </a:solidFill>
                <a:effectLst>
                  <a:outerShdw blurRad="38100" dist="38100" dir="2700000" algn="tl">
                    <a:srgbClr val="000000"/>
                  </a:outerShdw>
                </a:effectLst>
                <a:cs typeface="Times New Roman" panose="02020603050405020304" pitchFamily="18" charset="0"/>
              </a:rPr>
              <a:t>ЗА</a:t>
            </a:r>
            <a:r>
              <a:rPr lang="en-US" altLang="bg-BG" sz="2400" b="1">
                <a:solidFill>
                  <a:srgbClr val="CC0000"/>
                </a:solidFill>
                <a:effectLst>
                  <a:outerShdw blurRad="38100" dist="38100" dir="2700000" algn="tl">
                    <a:srgbClr val="000000"/>
                  </a:outerShdw>
                </a:effectLst>
                <a:cs typeface="Times New Roman" panose="02020603050405020304" pitchFamily="18" charset="0"/>
              </a:rPr>
              <a:t> </a:t>
            </a:r>
            <a:r>
              <a:rPr lang="bg-BG" altLang="bg-BG" sz="2400" b="1">
                <a:solidFill>
                  <a:srgbClr val="CC0000"/>
                </a:solidFill>
                <a:effectLst>
                  <a:outerShdw blurRad="38100" dist="38100" dir="2700000" algn="tl">
                    <a:srgbClr val="000000"/>
                  </a:outerShdw>
                </a:effectLst>
                <a:cs typeface="Times New Roman" panose="02020603050405020304" pitchFamily="18" charset="0"/>
              </a:rPr>
              <a:t>ВРЕМЕТО НА АКТИВНАТА СЛУЖБА РЕЗЕРВИСТЪТ ОТ ДОБРОВОЛНИЯ РЕЗЕРВ:</a:t>
            </a:r>
          </a:p>
          <a:p>
            <a:pPr algn="just" eaLnBrk="1" hangingPunct="1">
              <a:defRPr/>
            </a:pPr>
            <a:endParaRPr lang="bg-BG" altLang="bg-BG" sz="2400" b="1">
              <a:solidFill>
                <a:srgbClr val="CC0000"/>
              </a:solidFill>
              <a:effectLst>
                <a:outerShdw blurRad="38100" dist="38100" dir="2700000" algn="tl">
                  <a:srgbClr val="000000"/>
                </a:outerShdw>
              </a:effectLst>
              <a:cs typeface="Times New Roman" panose="02020603050405020304" pitchFamily="18" charset="0"/>
            </a:endParaRPr>
          </a:p>
          <a:p>
            <a:pPr algn="just" eaLnBrk="1" hangingPunct="1">
              <a:defRPr/>
            </a:pP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ИМА СТАТУС НА ВОЕННОСЛУЖЕЩ С ПРАВАТА И ЗАДЪЛЖЕНИЯТА, СЪОТВЕТСТВАЩИ НА ЗАЕМАНАТА ДЛЪЖНОСТ;</a:t>
            </a:r>
          </a:p>
          <a:p>
            <a:pPr algn="just" eaLnBrk="1" hangingPunct="1">
              <a:defRPr/>
            </a:pPr>
            <a:endParaRPr lang="bg-BG" altLang="bg-BG" b="1">
              <a:solidFill>
                <a:schemeClr val="bg1"/>
              </a:solidFill>
              <a:effectLst>
                <a:outerShdw blurRad="38100" dist="38100" dir="2700000" algn="tl">
                  <a:srgbClr val="000000"/>
                </a:outerShdw>
              </a:effectLst>
              <a:cs typeface="Times New Roman" panose="02020603050405020304" pitchFamily="18" charset="0"/>
            </a:endParaRPr>
          </a:p>
          <a:p>
            <a:pPr algn="just" eaLnBrk="1" hangingPunct="1">
              <a:defRPr/>
            </a:pP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ПОЛУЧАВА ОСНОВНО И ДЪПЪЛНИТЕЛНИ ВЪЗНАГРАЖДЕНИЯ ИЛИ ЧАСТ ОТ ТЯХ ПРОПОРЦИОНАЛНО НА ПРОДЪЛЖИТЕЛНОСТТА НА АКТИВНАТА СЛУЖБА;</a:t>
            </a:r>
          </a:p>
          <a:p>
            <a:pPr algn="just" eaLnBrk="1" hangingPunct="1">
              <a:defRPr/>
            </a:pPr>
            <a:endParaRPr lang="bg-BG" altLang="bg-BG" b="1">
              <a:solidFill>
                <a:schemeClr val="bg1"/>
              </a:solidFill>
              <a:effectLst>
                <a:outerShdw blurRad="38100" dist="38100" dir="2700000" algn="tl">
                  <a:srgbClr val="000000"/>
                </a:outerShdw>
              </a:effectLst>
              <a:cs typeface="Times New Roman" panose="02020603050405020304" pitchFamily="18" charset="0"/>
            </a:endParaRPr>
          </a:p>
          <a:p>
            <a:pPr algn="just" eaLnBrk="1" hangingPunct="1">
              <a:defRPr/>
            </a:pP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ВРЕМЕТО НА АКТИВНА СЛУЖБА СЕ ЗАЧИТА ЗА ТРУДОВ СТАЖ ОТ ПЪРВА КАТЕГОРИЯ.</a:t>
            </a:r>
          </a:p>
          <a:p>
            <a:pPr eaLnBrk="1" hangingPunct="1">
              <a:lnSpc>
                <a:spcPct val="80000"/>
              </a:lnSpc>
              <a:spcBef>
                <a:spcPct val="50000"/>
              </a:spcBef>
              <a:buClr>
                <a:schemeClr val="hlink"/>
              </a:buClr>
              <a:buSzPct val="65000"/>
              <a:buFont typeface="Wingdings" panose="05000000000000000000" pitchFamily="2" charset="2"/>
              <a:buChar char="n"/>
              <a:defRPr/>
            </a:pPr>
            <a:endParaRPr lang="bg-BG" altLang="bg-BG" b="1">
              <a:solidFill>
                <a:schemeClr val="bg1"/>
              </a:solidFill>
              <a:effectLst>
                <a:outerShdw blurRad="38100" dist="38100" dir="2700000" algn="tl">
                  <a:srgbClr val="000000"/>
                </a:outerShdw>
              </a:effectLst>
              <a:cs typeface="Times New Roman" panose="02020603050405020304" pitchFamily="18" charset="0"/>
            </a:endParaRPr>
          </a:p>
        </p:txBody>
      </p:sp>
      <p:pic>
        <p:nvPicPr>
          <p:cNvPr id="38926" name="Picture 16">
            <a:extLst>
              <a:ext uri="{FF2B5EF4-FFF2-40B4-BE49-F238E27FC236}">
                <a16:creationId xmlns:a16="http://schemas.microsoft.com/office/drawing/2014/main" id="{540C70B0-C70C-4AAF-956D-D2DF25BB76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8431">
                                            <p:txEl>
                                              <p:pRg st="0" end="0"/>
                                            </p:txEl>
                                          </p:spTgt>
                                        </p:tgtEl>
                                        <p:attrNameLst>
                                          <p:attrName>style.visibility</p:attrName>
                                        </p:attrNameLst>
                                      </p:cBhvr>
                                      <p:to>
                                        <p:strVal val="visible"/>
                                      </p:to>
                                    </p:set>
                                    <p:animEffect transition="in" filter="box(in)">
                                      <p:cBhvr>
                                        <p:cTn id="7" dur="500"/>
                                        <p:tgtEl>
                                          <p:spTgt spid="1884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8431">
                                            <p:txEl>
                                              <p:pRg st="2" end="2"/>
                                            </p:txEl>
                                          </p:spTgt>
                                        </p:tgtEl>
                                        <p:attrNameLst>
                                          <p:attrName>style.visibility</p:attrName>
                                        </p:attrNameLst>
                                      </p:cBhvr>
                                      <p:to>
                                        <p:strVal val="visible"/>
                                      </p:to>
                                    </p:set>
                                    <p:animEffect transition="in" filter="box(in)">
                                      <p:cBhvr>
                                        <p:cTn id="12" dur="500"/>
                                        <p:tgtEl>
                                          <p:spTgt spid="188431">
                                            <p:txEl>
                                              <p:pRg st="2" end="2"/>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188431">
                                            <p:txEl>
                                              <p:pRg st="4" end="4"/>
                                            </p:txEl>
                                          </p:spTgt>
                                        </p:tgtEl>
                                        <p:attrNameLst>
                                          <p:attrName>style.visibility</p:attrName>
                                        </p:attrNameLst>
                                      </p:cBhvr>
                                      <p:to>
                                        <p:strVal val="visible"/>
                                      </p:to>
                                    </p:set>
                                    <p:animEffect transition="in" filter="box(in)">
                                      <p:cBhvr>
                                        <p:cTn id="15" dur="500"/>
                                        <p:tgtEl>
                                          <p:spTgt spid="188431">
                                            <p:txEl>
                                              <p:pRg st="4" end="4"/>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88431">
                                            <p:txEl>
                                              <p:pRg st="6" end="6"/>
                                            </p:txEl>
                                          </p:spTgt>
                                        </p:tgtEl>
                                        <p:attrNameLst>
                                          <p:attrName>style.visibility</p:attrName>
                                        </p:attrNameLst>
                                      </p:cBhvr>
                                      <p:to>
                                        <p:strVal val="visible"/>
                                      </p:to>
                                    </p:set>
                                    <p:animEffect transition="in" filter="box(in)">
                                      <p:cBhvr>
                                        <p:cTn id="18" dur="500"/>
                                        <p:tgtEl>
                                          <p:spTgt spid="188431">
                                            <p:txEl>
                                              <p:pRg st="6" end="6"/>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188431">
                                            <p:txEl>
                                              <p:pRg st="0" end="0"/>
                                            </p:txEl>
                                          </p:spTgt>
                                        </p:tgtEl>
                                        <p:attrNameLst>
                                          <p:attrName>style.visibility</p:attrName>
                                        </p:attrNameLst>
                                      </p:cBhvr>
                                      <p:to>
                                        <p:strVal val="visible"/>
                                      </p:to>
                                    </p:set>
                                    <p:animEffect transition="in" filter="diamond(in)">
                                      <p:cBhvr>
                                        <p:cTn id="23" dur="2000"/>
                                        <p:tgtEl>
                                          <p:spTgt spid="188431">
                                            <p:txEl>
                                              <p:pRg st="0" end="0"/>
                                            </p:txEl>
                                          </p:spTgt>
                                        </p:tgtEl>
                                      </p:cBhvr>
                                    </p:animEffect>
                                  </p:childTnLst>
                                </p:cTn>
                              </p:par>
                              <p:par>
                                <p:cTn id="24" presetID="8" presetClass="entr" presetSubtype="16" fill="hold" nodeType="withEffect">
                                  <p:stCondLst>
                                    <p:cond delay="0"/>
                                  </p:stCondLst>
                                  <p:childTnLst>
                                    <p:set>
                                      <p:cBhvr>
                                        <p:cTn id="25" dur="1" fill="hold">
                                          <p:stCondLst>
                                            <p:cond delay="0"/>
                                          </p:stCondLst>
                                        </p:cTn>
                                        <p:tgtEl>
                                          <p:spTgt spid="188431">
                                            <p:txEl>
                                              <p:pRg st="2" end="2"/>
                                            </p:txEl>
                                          </p:spTgt>
                                        </p:tgtEl>
                                        <p:attrNameLst>
                                          <p:attrName>style.visibility</p:attrName>
                                        </p:attrNameLst>
                                      </p:cBhvr>
                                      <p:to>
                                        <p:strVal val="visible"/>
                                      </p:to>
                                    </p:set>
                                    <p:animEffect transition="in" filter="diamond(in)">
                                      <p:cBhvr>
                                        <p:cTn id="26" dur="2000"/>
                                        <p:tgtEl>
                                          <p:spTgt spid="188431">
                                            <p:txEl>
                                              <p:pRg st="2" end="2"/>
                                            </p:txEl>
                                          </p:spTgt>
                                        </p:tgtEl>
                                      </p:cBhvr>
                                    </p:animEffect>
                                  </p:childTnLst>
                                </p:cTn>
                              </p:par>
                              <p:par>
                                <p:cTn id="27" presetID="8" presetClass="entr" presetSubtype="16" fill="hold" nodeType="withEffect">
                                  <p:stCondLst>
                                    <p:cond delay="0"/>
                                  </p:stCondLst>
                                  <p:childTnLst>
                                    <p:set>
                                      <p:cBhvr>
                                        <p:cTn id="28" dur="1" fill="hold">
                                          <p:stCondLst>
                                            <p:cond delay="0"/>
                                          </p:stCondLst>
                                        </p:cTn>
                                        <p:tgtEl>
                                          <p:spTgt spid="188431">
                                            <p:txEl>
                                              <p:pRg st="4" end="4"/>
                                            </p:txEl>
                                          </p:spTgt>
                                        </p:tgtEl>
                                        <p:attrNameLst>
                                          <p:attrName>style.visibility</p:attrName>
                                        </p:attrNameLst>
                                      </p:cBhvr>
                                      <p:to>
                                        <p:strVal val="visible"/>
                                      </p:to>
                                    </p:set>
                                    <p:animEffect transition="in" filter="diamond(in)">
                                      <p:cBhvr>
                                        <p:cTn id="29" dur="2000"/>
                                        <p:tgtEl>
                                          <p:spTgt spid="188431">
                                            <p:txEl>
                                              <p:pRg st="4" end="4"/>
                                            </p:txEl>
                                          </p:spTgt>
                                        </p:tgtEl>
                                      </p:cBhvr>
                                    </p:animEffect>
                                  </p:childTnLst>
                                </p:cTn>
                              </p:par>
                              <p:par>
                                <p:cTn id="30" presetID="8" presetClass="entr" presetSubtype="16" fill="hold" nodeType="withEffect">
                                  <p:stCondLst>
                                    <p:cond delay="0"/>
                                  </p:stCondLst>
                                  <p:childTnLst>
                                    <p:set>
                                      <p:cBhvr>
                                        <p:cTn id="31" dur="1" fill="hold">
                                          <p:stCondLst>
                                            <p:cond delay="0"/>
                                          </p:stCondLst>
                                        </p:cTn>
                                        <p:tgtEl>
                                          <p:spTgt spid="188431">
                                            <p:txEl>
                                              <p:pRg st="6" end="6"/>
                                            </p:txEl>
                                          </p:spTgt>
                                        </p:tgtEl>
                                        <p:attrNameLst>
                                          <p:attrName>style.visibility</p:attrName>
                                        </p:attrNameLst>
                                      </p:cBhvr>
                                      <p:to>
                                        <p:strVal val="visible"/>
                                      </p:to>
                                    </p:set>
                                    <p:animEffect transition="in" filter="diamond(in)">
                                      <p:cBhvr>
                                        <p:cTn id="32" dur="2000"/>
                                        <p:tgtEl>
                                          <p:spTgt spid="1884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KAMUFL-55">
            <a:extLst>
              <a:ext uri="{FF2B5EF4-FFF2-40B4-BE49-F238E27FC236}">
                <a16:creationId xmlns:a16="http://schemas.microsoft.com/office/drawing/2014/main" id="{ACD2DCBB-48DC-4153-8F87-6EAA0200B6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OSNOWA-gore">
            <a:extLst>
              <a:ext uri="{FF2B5EF4-FFF2-40B4-BE49-F238E27FC236}">
                <a16:creationId xmlns:a16="http://schemas.microsoft.com/office/drawing/2014/main" id="{DD60E31D-FE5A-4800-B9A8-3E7647F9D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9220200" cy="23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OSNOWA-dolu">
            <a:extLst>
              <a:ext uri="{FF2B5EF4-FFF2-40B4-BE49-F238E27FC236}">
                <a16:creationId xmlns:a16="http://schemas.microsoft.com/office/drawing/2014/main" id="{6483046A-C0C4-43E7-8AF4-D2571CACB2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3188"/>
            <a:ext cx="9220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a:extLst>
              <a:ext uri="{FF2B5EF4-FFF2-40B4-BE49-F238E27FC236}">
                <a16:creationId xmlns:a16="http://schemas.microsoft.com/office/drawing/2014/main" id="{72E4A98E-4E10-4BDA-B0F0-D1A7B91B35A1}"/>
              </a:ext>
            </a:extLst>
          </p:cNvPr>
          <p:cNvSpPr txBox="1">
            <a:spLocks noChangeArrowheads="1"/>
          </p:cNvSpPr>
          <p:nvPr/>
        </p:nvSpPr>
        <p:spPr bwMode="auto">
          <a:xfrm>
            <a:off x="7226300" y="6400800"/>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40966" name="Picture 6" descr="OSNOWA-dolu-gore">
            <a:extLst>
              <a:ext uri="{FF2B5EF4-FFF2-40B4-BE49-F238E27FC236}">
                <a16:creationId xmlns:a16="http://schemas.microsoft.com/office/drawing/2014/main" id="{E096616E-FB74-458D-BDA4-66AFFB9458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1254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OSNOWA-dolu-gore">
            <a:extLst>
              <a:ext uri="{FF2B5EF4-FFF2-40B4-BE49-F238E27FC236}">
                <a16:creationId xmlns:a16="http://schemas.microsoft.com/office/drawing/2014/main" id="{F1CB339C-09AF-492F-B844-EC498CD58B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228600"/>
            <a:ext cx="152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8">
            <a:extLst>
              <a:ext uri="{FF2B5EF4-FFF2-40B4-BE49-F238E27FC236}">
                <a16:creationId xmlns:a16="http://schemas.microsoft.com/office/drawing/2014/main" id="{0190D8C6-A6FA-4173-9EEB-2E350CDD42A4}"/>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40969" name="Line 9">
            <a:extLst>
              <a:ext uri="{FF2B5EF4-FFF2-40B4-BE49-F238E27FC236}">
                <a16:creationId xmlns:a16="http://schemas.microsoft.com/office/drawing/2014/main" id="{F319ECD1-EC97-42E5-8182-018E52316287}"/>
              </a:ext>
            </a:extLst>
          </p:cNvPr>
          <p:cNvSpPr>
            <a:spLocks noChangeShapeType="1"/>
          </p:cNvSpPr>
          <p:nvPr/>
        </p:nvSpPr>
        <p:spPr bwMode="auto">
          <a:xfrm flipV="1">
            <a:off x="1917700" y="762000"/>
            <a:ext cx="59055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40970" name="WordArt 10">
            <a:extLst>
              <a:ext uri="{FF2B5EF4-FFF2-40B4-BE49-F238E27FC236}">
                <a16:creationId xmlns:a16="http://schemas.microsoft.com/office/drawing/2014/main" id="{CA7DBA8A-18DE-47D9-AFD8-1059A229101F}"/>
              </a:ext>
            </a:extLst>
          </p:cNvPr>
          <p:cNvSpPr>
            <a:spLocks noChangeArrowheads="1" noChangeShapeType="1" noTextEdit="1"/>
          </p:cNvSpPr>
          <p:nvPr/>
        </p:nvSpPr>
        <p:spPr bwMode="auto">
          <a:xfrm>
            <a:off x="2592388" y="855663"/>
            <a:ext cx="4649787" cy="211137"/>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40971" name="WordArt 11">
            <a:extLst>
              <a:ext uri="{FF2B5EF4-FFF2-40B4-BE49-F238E27FC236}">
                <a16:creationId xmlns:a16="http://schemas.microsoft.com/office/drawing/2014/main" id="{1F6620F5-0E39-45AF-8772-D3C4D7A51A65}"/>
              </a:ext>
            </a:extLst>
          </p:cNvPr>
          <p:cNvSpPr>
            <a:spLocks noChangeArrowheads="1" noChangeShapeType="1" noTextEdit="1"/>
          </p:cNvSpPr>
          <p:nvPr/>
        </p:nvSpPr>
        <p:spPr bwMode="auto">
          <a:xfrm>
            <a:off x="1982788" y="409575"/>
            <a:ext cx="5776912" cy="295275"/>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pic>
        <p:nvPicPr>
          <p:cNvPr id="40972" name="Picture 13" descr="Picture2">
            <a:extLst>
              <a:ext uri="{FF2B5EF4-FFF2-40B4-BE49-F238E27FC236}">
                <a16:creationId xmlns:a16="http://schemas.microsoft.com/office/drawing/2014/main" id="{EAB2659A-2A58-4B6C-B1D3-C315E0972A3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9" name="Rectangle 15">
            <a:extLst>
              <a:ext uri="{FF2B5EF4-FFF2-40B4-BE49-F238E27FC236}">
                <a16:creationId xmlns:a16="http://schemas.microsoft.com/office/drawing/2014/main" id="{5DF18C74-5181-48D8-B889-919907FA076D}"/>
              </a:ext>
            </a:extLst>
          </p:cNvPr>
          <p:cNvSpPr>
            <a:spLocks noChangeArrowheads="1"/>
          </p:cNvSpPr>
          <p:nvPr/>
        </p:nvSpPr>
        <p:spPr bwMode="auto">
          <a:xfrm>
            <a:off x="914400" y="2057400"/>
            <a:ext cx="78486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1" hangingPunct="1">
              <a:defRPr/>
            </a:pPr>
            <a:r>
              <a:rPr lang="bg-BG" altLang="bg-BG" sz="2400" b="1">
                <a:solidFill>
                  <a:srgbClr val="CC0000"/>
                </a:solidFill>
                <a:effectLst>
                  <a:outerShdw blurRad="38100" dist="38100" dir="2700000" algn="tl">
                    <a:srgbClr val="000000"/>
                  </a:outerShdw>
                </a:effectLst>
                <a:cs typeface="Times New Roman" panose="02020603050405020304" pitchFamily="18" charset="0"/>
              </a:rPr>
              <a:t>ЗА ВРЕМЕТО ВА РАЗПОЛОЖЕНИЕ ЗА АКТИВНА СЛУЖБА  РЕЗЕРВИСТИТЕ ИМАТ ПРАВО НА:</a:t>
            </a:r>
          </a:p>
          <a:p>
            <a:pPr algn="just" eaLnBrk="1" hangingPunct="1">
              <a:defRPr/>
            </a:pPr>
            <a:endParaRPr lang="bg-BG" altLang="bg-BG" sz="2400" b="1">
              <a:solidFill>
                <a:srgbClr val="CC0000"/>
              </a:solidFill>
              <a:effectLst>
                <a:outerShdw blurRad="38100" dist="38100" dir="2700000" algn="tl">
                  <a:srgbClr val="000000"/>
                </a:outerShdw>
              </a:effectLst>
              <a:cs typeface="Times New Roman" panose="02020603050405020304" pitchFamily="18" charset="0"/>
            </a:endParaRPr>
          </a:p>
          <a:p>
            <a:pPr algn="just" eaLnBrk="1" hangingPunct="1">
              <a:defRPr/>
            </a:pPr>
            <a:r>
              <a:rPr lang="en-US" altLang="bg-BG" sz="2000">
                <a:solidFill>
                  <a:schemeClr val="bg1"/>
                </a:solidFill>
                <a:effectLst>
                  <a:outerShdw blurRad="38100" dist="38100" dir="2700000" algn="tl">
                    <a:srgbClr val="000000"/>
                  </a:outerShdw>
                </a:effectLst>
                <a:cs typeface="Times New Roman" panose="02020603050405020304" pitchFamily="18" charset="0"/>
              </a:rPr>
              <a:t>- </a:t>
            </a:r>
            <a:r>
              <a:rPr lang="bg-BG" altLang="bg-BG" sz="2000">
                <a:solidFill>
                  <a:schemeClr val="bg1"/>
                </a:solidFill>
                <a:effectLst>
                  <a:outerShdw blurRad="38100" dist="38100" dir="2700000" algn="tl">
                    <a:srgbClr val="000000"/>
                  </a:outerShdw>
                </a:effectLst>
                <a:cs typeface="Times New Roman" panose="02020603050405020304" pitchFamily="18" charset="0"/>
              </a:rPr>
              <a:t>ПРЕДИМСТВО ПРИ ПРЕМИНАВАНЕ НА ВОЕННА СЛУЖБА И ПРИ ПОСТЪПВАНЕ НА ОБУЧЕНИЕ ВЪВ ВОЕННИ УЧИЛИЩА ПРИ РАВНИ ДРУГИ УСЛОВИЯ;</a:t>
            </a:r>
          </a:p>
          <a:p>
            <a:pPr algn="just" eaLnBrk="1" hangingPunct="1">
              <a:defRPr/>
            </a:pPr>
            <a:endParaRPr lang="bg-BG" altLang="bg-BG" sz="2000">
              <a:solidFill>
                <a:schemeClr val="bg1"/>
              </a:solidFill>
              <a:effectLst>
                <a:outerShdw blurRad="38100" dist="38100" dir="2700000" algn="tl">
                  <a:srgbClr val="000000"/>
                </a:outerShdw>
              </a:effectLst>
              <a:cs typeface="Times New Roman" panose="02020603050405020304" pitchFamily="18" charset="0"/>
            </a:endParaRPr>
          </a:p>
          <a:p>
            <a:pPr algn="just" eaLnBrk="1" hangingPunct="1">
              <a:defRPr/>
            </a:pPr>
            <a:r>
              <a:rPr lang="en-US" altLang="bg-BG" sz="2000">
                <a:solidFill>
                  <a:schemeClr val="bg1"/>
                </a:solidFill>
                <a:effectLst>
                  <a:outerShdw blurRad="38100" dist="38100" dir="2700000" algn="tl">
                    <a:srgbClr val="000000"/>
                  </a:outerShdw>
                </a:effectLst>
                <a:cs typeface="Times New Roman" panose="02020603050405020304" pitchFamily="18" charset="0"/>
              </a:rPr>
              <a:t>- </a:t>
            </a:r>
            <a:r>
              <a:rPr lang="bg-BG" altLang="bg-BG" sz="2000">
                <a:solidFill>
                  <a:schemeClr val="bg1"/>
                </a:solidFill>
                <a:effectLst>
                  <a:outerShdw blurRad="38100" dist="38100" dir="2700000" algn="tl">
                    <a:srgbClr val="000000"/>
                  </a:outerShdw>
                </a:effectLst>
                <a:cs typeface="Times New Roman" panose="02020603050405020304" pitchFamily="18" charset="0"/>
              </a:rPr>
              <a:t>ПОЛЗВАНЕ НА БОЛНИЦИТЕ И ПОЧИВНИТЕ БАЗИ НА МИНИСТЕРСТВО НА ОТБРАНАТА.</a:t>
            </a:r>
          </a:p>
        </p:txBody>
      </p:sp>
      <p:pic>
        <p:nvPicPr>
          <p:cNvPr id="40974" name="Picture 16">
            <a:extLst>
              <a:ext uri="{FF2B5EF4-FFF2-40B4-BE49-F238E27FC236}">
                <a16:creationId xmlns:a16="http://schemas.microsoft.com/office/drawing/2014/main" id="{E64C286A-1780-4CCA-8697-2CA0451754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0479">
                                            <p:txEl>
                                              <p:pRg st="0" end="0"/>
                                            </p:txEl>
                                          </p:spTgt>
                                        </p:tgtEl>
                                        <p:attrNameLst>
                                          <p:attrName>style.visibility</p:attrName>
                                        </p:attrNameLst>
                                      </p:cBhvr>
                                      <p:to>
                                        <p:strVal val="visible"/>
                                      </p:to>
                                    </p:set>
                                    <p:animEffect transition="in" filter="box(in)">
                                      <p:cBhvr>
                                        <p:cTn id="7" dur="500"/>
                                        <p:tgtEl>
                                          <p:spTgt spid="190479">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90479">
                                            <p:txEl>
                                              <p:pRg st="2" end="2"/>
                                            </p:txEl>
                                          </p:spTgt>
                                        </p:tgtEl>
                                        <p:attrNameLst>
                                          <p:attrName>style.visibility</p:attrName>
                                        </p:attrNameLst>
                                      </p:cBhvr>
                                      <p:to>
                                        <p:strVal val="visible"/>
                                      </p:to>
                                    </p:set>
                                    <p:animEffect transition="in" filter="box(in)">
                                      <p:cBhvr>
                                        <p:cTn id="10" dur="500"/>
                                        <p:tgtEl>
                                          <p:spTgt spid="190479">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90479">
                                            <p:txEl>
                                              <p:pRg st="4" end="4"/>
                                            </p:txEl>
                                          </p:spTgt>
                                        </p:tgtEl>
                                        <p:attrNameLst>
                                          <p:attrName>style.visibility</p:attrName>
                                        </p:attrNameLst>
                                      </p:cBhvr>
                                      <p:to>
                                        <p:strVal val="visible"/>
                                      </p:to>
                                    </p:set>
                                    <p:animEffect transition="in" filter="box(in)">
                                      <p:cBhvr>
                                        <p:cTn id="13" dur="500"/>
                                        <p:tgtEl>
                                          <p:spTgt spid="1904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E010DE97-E5CE-40B7-A9BB-F23059D17808}"/>
              </a:ext>
            </a:extLst>
          </p:cNvPr>
          <p:cNvGrpSpPr>
            <a:grpSpLocks/>
          </p:cNvGrpSpPr>
          <p:nvPr/>
        </p:nvGrpSpPr>
        <p:grpSpPr bwMode="auto">
          <a:xfrm>
            <a:off x="0" y="-26988"/>
            <a:ext cx="9220200" cy="6911976"/>
            <a:chOff x="0" y="-17"/>
            <a:chExt cx="5808" cy="4354"/>
          </a:xfrm>
        </p:grpSpPr>
        <p:pic>
          <p:nvPicPr>
            <p:cNvPr id="6171" name="Picture 3" descr="KAMUFL-55">
              <a:extLst>
                <a:ext uri="{FF2B5EF4-FFF2-40B4-BE49-F238E27FC236}">
                  <a16:creationId xmlns:a16="http://schemas.microsoft.com/office/drawing/2014/main" id="{606A764F-3DCE-434A-9889-01AC7AF5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4" descr="OSNOWA-gore">
              <a:extLst>
                <a:ext uri="{FF2B5EF4-FFF2-40B4-BE49-F238E27FC236}">
                  <a16:creationId xmlns:a16="http://schemas.microsoft.com/office/drawing/2014/main" id="{CFBFD41E-E7F6-41A7-A240-5BE79DFD6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5" descr="OSNOWA-dolu">
              <a:extLst>
                <a:ext uri="{FF2B5EF4-FFF2-40B4-BE49-F238E27FC236}">
                  <a16:creationId xmlns:a16="http://schemas.microsoft.com/office/drawing/2014/main" id="{734F3592-5BEC-4EA3-BA0D-8B24C7730A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4" name="Text Box 6">
              <a:extLst>
                <a:ext uri="{FF2B5EF4-FFF2-40B4-BE49-F238E27FC236}">
                  <a16:creationId xmlns:a16="http://schemas.microsoft.com/office/drawing/2014/main" id="{56825DB0-EB7B-4E99-9762-1752B9EC2E7C}"/>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6175" name="Picture 7" descr="OSNOWA-dolu-gore">
              <a:extLst>
                <a:ext uri="{FF2B5EF4-FFF2-40B4-BE49-F238E27FC236}">
                  <a16:creationId xmlns:a16="http://schemas.microsoft.com/office/drawing/2014/main" id="{E93F5002-1191-4254-908C-FDBA3F6D46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8" descr="OSNOWA-dolu-gore">
              <a:extLst>
                <a:ext uri="{FF2B5EF4-FFF2-40B4-BE49-F238E27FC236}">
                  <a16:creationId xmlns:a16="http://schemas.microsoft.com/office/drawing/2014/main" id="{205CA376-D09B-4FE3-99F4-0C7EE8287A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0064" name="Picture 16" descr="bitka_bitpole">
            <a:extLst>
              <a:ext uri="{FF2B5EF4-FFF2-40B4-BE49-F238E27FC236}">
                <a16:creationId xmlns:a16="http://schemas.microsoft.com/office/drawing/2014/main" id="{6DDFD426-7D99-46E9-9810-FC96989867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576513"/>
            <a:ext cx="3505200"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5" name="Picture 17">
            <a:extLst>
              <a:ext uri="{FF2B5EF4-FFF2-40B4-BE49-F238E27FC236}">
                <a16:creationId xmlns:a16="http://schemas.microsoft.com/office/drawing/2014/main" id="{04772F3D-9E23-46D3-87DC-20715BEBCF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1066800"/>
            <a:ext cx="3048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6" name="Picture 18">
            <a:extLst>
              <a:ext uri="{FF2B5EF4-FFF2-40B4-BE49-F238E27FC236}">
                <a16:creationId xmlns:a16="http://schemas.microsoft.com/office/drawing/2014/main" id="{01550575-2EC4-45E5-8D43-701923FE5AC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1143000"/>
            <a:ext cx="3048000"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7" name="Picture 19">
            <a:extLst>
              <a:ext uri="{FF2B5EF4-FFF2-40B4-BE49-F238E27FC236}">
                <a16:creationId xmlns:a16="http://schemas.microsoft.com/office/drawing/2014/main" id="{6FC57117-6F22-4378-8FFD-D97A23C15B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4419600"/>
            <a:ext cx="304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8" name="Picture 20">
            <a:extLst>
              <a:ext uri="{FF2B5EF4-FFF2-40B4-BE49-F238E27FC236}">
                <a16:creationId xmlns:a16="http://schemas.microsoft.com/office/drawing/2014/main" id="{C623135E-4BB5-4F26-AC33-BC32E45C6D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0400" y="1066800"/>
            <a:ext cx="2819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9" name="Picture 21" descr="op">
            <a:extLst>
              <a:ext uri="{FF2B5EF4-FFF2-40B4-BE49-F238E27FC236}">
                <a16:creationId xmlns:a16="http://schemas.microsoft.com/office/drawing/2014/main" id="{B95418A4-AF32-4B44-A725-EB5F0DEF78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4419600"/>
            <a:ext cx="28956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0" name="Picture 22">
            <a:extLst>
              <a:ext uri="{FF2B5EF4-FFF2-40B4-BE49-F238E27FC236}">
                <a16:creationId xmlns:a16="http://schemas.microsoft.com/office/drawing/2014/main" id="{650DB375-3511-4A3B-AC2B-3E89DB861B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4419600"/>
            <a:ext cx="29813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1" name="Picture 23">
            <a:extLst>
              <a:ext uri="{FF2B5EF4-FFF2-40B4-BE49-F238E27FC236}">
                <a16:creationId xmlns:a16="http://schemas.microsoft.com/office/drawing/2014/main" id="{AF21CED8-F25F-4B2F-8E51-FF4A962CAE4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2819400"/>
            <a:ext cx="27527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2" name="Picture 24" descr="j3s-m">
            <a:extLst>
              <a:ext uri="{FF2B5EF4-FFF2-40B4-BE49-F238E27FC236}">
                <a16:creationId xmlns:a16="http://schemas.microsoft.com/office/drawing/2014/main" id="{AF27B703-C516-49D4-8066-AEC907335FB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77000" y="3081338"/>
            <a:ext cx="251460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3" name="Picture 25">
            <a:extLst>
              <a:ext uri="{FF2B5EF4-FFF2-40B4-BE49-F238E27FC236}">
                <a16:creationId xmlns:a16="http://schemas.microsoft.com/office/drawing/2014/main" id="{9F6AC95A-DB7D-4D2B-8DE5-0A4A77B76E1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3350" y="1066800"/>
            <a:ext cx="44386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4" name="Picture 26">
            <a:extLst>
              <a:ext uri="{FF2B5EF4-FFF2-40B4-BE49-F238E27FC236}">
                <a16:creationId xmlns:a16="http://schemas.microsoft.com/office/drawing/2014/main" id="{48E2487B-0DCE-4F7E-9DA6-8A460702381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1066800"/>
            <a:ext cx="4495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5" name="Picture 27">
            <a:extLst>
              <a:ext uri="{FF2B5EF4-FFF2-40B4-BE49-F238E27FC236}">
                <a16:creationId xmlns:a16="http://schemas.microsoft.com/office/drawing/2014/main" id="{8BB7F815-6E4C-419D-AA77-694B8E7C795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52400" y="3810000"/>
            <a:ext cx="44196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6" name="Picture 28">
            <a:extLst>
              <a:ext uri="{FF2B5EF4-FFF2-40B4-BE49-F238E27FC236}">
                <a16:creationId xmlns:a16="http://schemas.microsoft.com/office/drawing/2014/main" id="{C5D3253B-831F-4FE3-AE66-A28D840EF78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72000" y="3886200"/>
            <a:ext cx="4495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7" name="Picture 29" descr="1">
            <a:extLst>
              <a:ext uri="{FF2B5EF4-FFF2-40B4-BE49-F238E27FC236}">
                <a16:creationId xmlns:a16="http://schemas.microsoft.com/office/drawing/2014/main" id="{DBCA46D5-5E0C-4A1F-BCF5-9B63C51B9D7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33350" y="1127125"/>
            <a:ext cx="405765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8" name="Picture 30" descr="fot30s-m">
            <a:extLst>
              <a:ext uri="{FF2B5EF4-FFF2-40B4-BE49-F238E27FC236}">
                <a16:creationId xmlns:a16="http://schemas.microsoft.com/office/drawing/2014/main" id="{D3F8C482-35DC-4A42-BE24-2F02A21538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819400" y="2363788"/>
            <a:ext cx="35052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79" name="Picture 31" descr="fot31s-m">
            <a:extLst>
              <a:ext uri="{FF2B5EF4-FFF2-40B4-BE49-F238E27FC236}">
                <a16:creationId xmlns:a16="http://schemas.microsoft.com/office/drawing/2014/main" id="{FF414BDE-EA59-4EA8-A9DE-12990E593A6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4267200"/>
            <a:ext cx="3581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80" name="Picture 32" descr="74">
            <a:extLst>
              <a:ext uri="{FF2B5EF4-FFF2-40B4-BE49-F238E27FC236}">
                <a16:creationId xmlns:a16="http://schemas.microsoft.com/office/drawing/2014/main" id="{F542CF12-655D-4136-8008-6BBD7AF5292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133600" y="1960563"/>
            <a:ext cx="49530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4" name="Text Box 54">
            <a:extLst>
              <a:ext uri="{FF2B5EF4-FFF2-40B4-BE49-F238E27FC236}">
                <a16:creationId xmlns:a16="http://schemas.microsoft.com/office/drawing/2014/main" id="{204FE92A-C927-4D8C-BF44-15D819510DA4}"/>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pic>
        <p:nvPicPr>
          <p:cNvPr id="6165" name="Picture 55" descr="Picture2">
            <a:extLst>
              <a:ext uri="{FF2B5EF4-FFF2-40B4-BE49-F238E27FC236}">
                <a16:creationId xmlns:a16="http://schemas.microsoft.com/office/drawing/2014/main" id="{AEFCA3C0-F8B0-4189-9331-C68DDBC9BB45}"/>
              </a:ext>
            </a:extLst>
          </p:cNvPr>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6" name="WordArt 56">
            <a:extLst>
              <a:ext uri="{FF2B5EF4-FFF2-40B4-BE49-F238E27FC236}">
                <a16:creationId xmlns:a16="http://schemas.microsoft.com/office/drawing/2014/main" id="{8DF2F195-BD1F-4944-8352-0E0631109A14}"/>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6167" name="WordArt 57">
            <a:extLst>
              <a:ext uri="{FF2B5EF4-FFF2-40B4-BE49-F238E27FC236}">
                <a16:creationId xmlns:a16="http://schemas.microsoft.com/office/drawing/2014/main" id="{8BB3DD65-67F5-4290-B0B4-643F80DAE0EC}"/>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6168" name="Line 59">
            <a:extLst>
              <a:ext uri="{FF2B5EF4-FFF2-40B4-BE49-F238E27FC236}">
                <a16:creationId xmlns:a16="http://schemas.microsoft.com/office/drawing/2014/main" id="{F5858CC3-58D5-421E-B27F-B7A54D6C1367}"/>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6169" name="Picture 60">
            <a:extLst>
              <a:ext uri="{FF2B5EF4-FFF2-40B4-BE49-F238E27FC236}">
                <a16:creationId xmlns:a16="http://schemas.microsoft.com/office/drawing/2014/main" id="{24DCCE93-CE61-4ACD-906B-DE247004465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0" name="Text Box 61">
            <a:extLst>
              <a:ext uri="{FF2B5EF4-FFF2-40B4-BE49-F238E27FC236}">
                <a16:creationId xmlns:a16="http://schemas.microsoft.com/office/drawing/2014/main" id="{7FD305B6-2C3E-4E6A-A2E9-E3315F6A9442}"/>
              </a:ext>
            </a:extLst>
          </p:cNvPr>
          <p:cNvSpPr txBox="1">
            <a:spLocks noChangeArrowheads="1"/>
          </p:cNvSpPr>
          <p:nvPr/>
        </p:nvSpPr>
        <p:spPr bwMode="auto">
          <a:xfrm>
            <a:off x="8763000" y="6110288"/>
            <a:ext cx="304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2</a:t>
            </a:r>
            <a:endParaRPr lang="bg-BG" altLang="bg-BG">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30064"/>
                                        </p:tgtEl>
                                        <p:attrNameLst>
                                          <p:attrName>style.visibility</p:attrName>
                                        </p:attrNameLst>
                                      </p:cBhvr>
                                      <p:to>
                                        <p:strVal val="visible"/>
                                      </p:to>
                                    </p:set>
                                    <p:anim calcmode="lin" valueType="num">
                                      <p:cBhvr>
                                        <p:cTn id="7" dur="1000" fill="hold"/>
                                        <p:tgtEl>
                                          <p:spTgt spid="130064"/>
                                        </p:tgtEl>
                                        <p:attrNameLst>
                                          <p:attrName>ppt_w</p:attrName>
                                        </p:attrNameLst>
                                      </p:cBhvr>
                                      <p:tavLst>
                                        <p:tav tm="0">
                                          <p:val>
                                            <p:strVal val="#ppt_w*0.70"/>
                                          </p:val>
                                        </p:tav>
                                        <p:tav tm="100000">
                                          <p:val>
                                            <p:strVal val="#ppt_w"/>
                                          </p:val>
                                        </p:tav>
                                      </p:tavLst>
                                    </p:anim>
                                    <p:anim calcmode="lin" valueType="num">
                                      <p:cBhvr>
                                        <p:cTn id="8" dur="1000" fill="hold"/>
                                        <p:tgtEl>
                                          <p:spTgt spid="130064"/>
                                        </p:tgtEl>
                                        <p:attrNameLst>
                                          <p:attrName>ppt_h</p:attrName>
                                        </p:attrNameLst>
                                      </p:cBhvr>
                                      <p:tavLst>
                                        <p:tav tm="0">
                                          <p:val>
                                            <p:strVal val="#ppt_h"/>
                                          </p:val>
                                        </p:tav>
                                        <p:tav tm="100000">
                                          <p:val>
                                            <p:strVal val="#ppt_h"/>
                                          </p:val>
                                        </p:tav>
                                      </p:tavLst>
                                    </p:anim>
                                    <p:animEffect transition="in" filter="fade">
                                      <p:cBhvr>
                                        <p:cTn id="9" dur="1000"/>
                                        <p:tgtEl>
                                          <p:spTgt spid="130064"/>
                                        </p:tgtEl>
                                      </p:cBhvr>
                                    </p:animEffect>
                                  </p:childTnLst>
                                </p:cTn>
                              </p:par>
                            </p:childTnLst>
                          </p:cTn>
                        </p:par>
                        <p:par>
                          <p:cTn id="10" fill="hold" nodeType="afterGroup">
                            <p:stCondLst>
                              <p:cond delay="1000"/>
                            </p:stCondLst>
                            <p:childTnLst>
                              <p:par>
                                <p:cTn id="11" presetID="55" presetClass="entr" presetSubtype="0" fill="hold" nodeType="afterEffect">
                                  <p:stCondLst>
                                    <p:cond delay="1000"/>
                                  </p:stCondLst>
                                  <p:childTnLst>
                                    <p:set>
                                      <p:cBhvr>
                                        <p:cTn id="12" dur="1" fill="hold">
                                          <p:stCondLst>
                                            <p:cond delay="0"/>
                                          </p:stCondLst>
                                        </p:cTn>
                                        <p:tgtEl>
                                          <p:spTgt spid="130065"/>
                                        </p:tgtEl>
                                        <p:attrNameLst>
                                          <p:attrName>style.visibility</p:attrName>
                                        </p:attrNameLst>
                                      </p:cBhvr>
                                      <p:to>
                                        <p:strVal val="visible"/>
                                      </p:to>
                                    </p:set>
                                    <p:anim calcmode="lin" valueType="num">
                                      <p:cBhvr>
                                        <p:cTn id="13" dur="1000" fill="hold"/>
                                        <p:tgtEl>
                                          <p:spTgt spid="130065"/>
                                        </p:tgtEl>
                                        <p:attrNameLst>
                                          <p:attrName>ppt_w</p:attrName>
                                        </p:attrNameLst>
                                      </p:cBhvr>
                                      <p:tavLst>
                                        <p:tav tm="0">
                                          <p:val>
                                            <p:strVal val="#ppt_w*0.70"/>
                                          </p:val>
                                        </p:tav>
                                        <p:tav tm="100000">
                                          <p:val>
                                            <p:strVal val="#ppt_w"/>
                                          </p:val>
                                        </p:tav>
                                      </p:tavLst>
                                    </p:anim>
                                    <p:anim calcmode="lin" valueType="num">
                                      <p:cBhvr>
                                        <p:cTn id="14" dur="1000" fill="hold"/>
                                        <p:tgtEl>
                                          <p:spTgt spid="130065"/>
                                        </p:tgtEl>
                                        <p:attrNameLst>
                                          <p:attrName>ppt_h</p:attrName>
                                        </p:attrNameLst>
                                      </p:cBhvr>
                                      <p:tavLst>
                                        <p:tav tm="0">
                                          <p:val>
                                            <p:strVal val="#ppt_h"/>
                                          </p:val>
                                        </p:tav>
                                        <p:tav tm="100000">
                                          <p:val>
                                            <p:strVal val="#ppt_h"/>
                                          </p:val>
                                        </p:tav>
                                      </p:tavLst>
                                    </p:anim>
                                    <p:animEffect transition="in" filter="fade">
                                      <p:cBhvr>
                                        <p:cTn id="15" dur="1000"/>
                                        <p:tgtEl>
                                          <p:spTgt spid="130065"/>
                                        </p:tgtEl>
                                      </p:cBhvr>
                                    </p:animEffect>
                                  </p:childTnLst>
                                </p:cTn>
                              </p:par>
                            </p:childTnLst>
                          </p:cTn>
                        </p:par>
                        <p:par>
                          <p:cTn id="16" fill="hold" nodeType="afterGroup">
                            <p:stCondLst>
                              <p:cond delay="3000"/>
                            </p:stCondLst>
                            <p:childTnLst>
                              <p:par>
                                <p:cTn id="17" presetID="55" presetClass="entr" presetSubtype="0" fill="hold" nodeType="afterEffect">
                                  <p:stCondLst>
                                    <p:cond delay="1000"/>
                                  </p:stCondLst>
                                  <p:childTnLst>
                                    <p:set>
                                      <p:cBhvr>
                                        <p:cTn id="18" dur="1" fill="hold">
                                          <p:stCondLst>
                                            <p:cond delay="0"/>
                                          </p:stCondLst>
                                        </p:cTn>
                                        <p:tgtEl>
                                          <p:spTgt spid="130066"/>
                                        </p:tgtEl>
                                        <p:attrNameLst>
                                          <p:attrName>style.visibility</p:attrName>
                                        </p:attrNameLst>
                                      </p:cBhvr>
                                      <p:to>
                                        <p:strVal val="visible"/>
                                      </p:to>
                                    </p:set>
                                    <p:anim calcmode="lin" valueType="num">
                                      <p:cBhvr>
                                        <p:cTn id="19" dur="1000" fill="hold"/>
                                        <p:tgtEl>
                                          <p:spTgt spid="130066"/>
                                        </p:tgtEl>
                                        <p:attrNameLst>
                                          <p:attrName>ppt_w</p:attrName>
                                        </p:attrNameLst>
                                      </p:cBhvr>
                                      <p:tavLst>
                                        <p:tav tm="0">
                                          <p:val>
                                            <p:strVal val="#ppt_w*0.70"/>
                                          </p:val>
                                        </p:tav>
                                        <p:tav tm="100000">
                                          <p:val>
                                            <p:strVal val="#ppt_w"/>
                                          </p:val>
                                        </p:tav>
                                      </p:tavLst>
                                    </p:anim>
                                    <p:anim calcmode="lin" valueType="num">
                                      <p:cBhvr>
                                        <p:cTn id="20" dur="1000" fill="hold"/>
                                        <p:tgtEl>
                                          <p:spTgt spid="130066"/>
                                        </p:tgtEl>
                                        <p:attrNameLst>
                                          <p:attrName>ppt_h</p:attrName>
                                        </p:attrNameLst>
                                      </p:cBhvr>
                                      <p:tavLst>
                                        <p:tav tm="0">
                                          <p:val>
                                            <p:strVal val="#ppt_h"/>
                                          </p:val>
                                        </p:tav>
                                        <p:tav tm="100000">
                                          <p:val>
                                            <p:strVal val="#ppt_h"/>
                                          </p:val>
                                        </p:tav>
                                      </p:tavLst>
                                    </p:anim>
                                    <p:animEffect transition="in" filter="fade">
                                      <p:cBhvr>
                                        <p:cTn id="21" dur="1000"/>
                                        <p:tgtEl>
                                          <p:spTgt spid="130066"/>
                                        </p:tgtEl>
                                      </p:cBhvr>
                                    </p:animEffect>
                                  </p:childTnLst>
                                </p:cTn>
                              </p:par>
                            </p:childTnLst>
                          </p:cTn>
                        </p:par>
                        <p:par>
                          <p:cTn id="22" fill="hold" nodeType="afterGroup">
                            <p:stCondLst>
                              <p:cond delay="5000"/>
                            </p:stCondLst>
                            <p:childTnLst>
                              <p:par>
                                <p:cTn id="23" presetID="55" presetClass="entr" presetSubtype="0" fill="hold" nodeType="afterEffect">
                                  <p:stCondLst>
                                    <p:cond delay="1000"/>
                                  </p:stCondLst>
                                  <p:childTnLst>
                                    <p:set>
                                      <p:cBhvr>
                                        <p:cTn id="24" dur="1" fill="hold">
                                          <p:stCondLst>
                                            <p:cond delay="0"/>
                                          </p:stCondLst>
                                        </p:cTn>
                                        <p:tgtEl>
                                          <p:spTgt spid="130068"/>
                                        </p:tgtEl>
                                        <p:attrNameLst>
                                          <p:attrName>style.visibility</p:attrName>
                                        </p:attrNameLst>
                                      </p:cBhvr>
                                      <p:to>
                                        <p:strVal val="visible"/>
                                      </p:to>
                                    </p:set>
                                    <p:anim calcmode="lin" valueType="num">
                                      <p:cBhvr>
                                        <p:cTn id="25" dur="1000" fill="hold"/>
                                        <p:tgtEl>
                                          <p:spTgt spid="130068"/>
                                        </p:tgtEl>
                                        <p:attrNameLst>
                                          <p:attrName>ppt_w</p:attrName>
                                        </p:attrNameLst>
                                      </p:cBhvr>
                                      <p:tavLst>
                                        <p:tav tm="0">
                                          <p:val>
                                            <p:strVal val="#ppt_w*0.70"/>
                                          </p:val>
                                        </p:tav>
                                        <p:tav tm="100000">
                                          <p:val>
                                            <p:strVal val="#ppt_w"/>
                                          </p:val>
                                        </p:tav>
                                      </p:tavLst>
                                    </p:anim>
                                    <p:anim calcmode="lin" valueType="num">
                                      <p:cBhvr>
                                        <p:cTn id="26" dur="1000" fill="hold"/>
                                        <p:tgtEl>
                                          <p:spTgt spid="130068"/>
                                        </p:tgtEl>
                                        <p:attrNameLst>
                                          <p:attrName>ppt_h</p:attrName>
                                        </p:attrNameLst>
                                      </p:cBhvr>
                                      <p:tavLst>
                                        <p:tav tm="0">
                                          <p:val>
                                            <p:strVal val="#ppt_h"/>
                                          </p:val>
                                        </p:tav>
                                        <p:tav tm="100000">
                                          <p:val>
                                            <p:strVal val="#ppt_h"/>
                                          </p:val>
                                        </p:tav>
                                      </p:tavLst>
                                    </p:anim>
                                    <p:animEffect transition="in" filter="fade">
                                      <p:cBhvr>
                                        <p:cTn id="27" dur="1000"/>
                                        <p:tgtEl>
                                          <p:spTgt spid="130068"/>
                                        </p:tgtEl>
                                      </p:cBhvr>
                                    </p:animEffect>
                                  </p:childTnLst>
                                </p:cTn>
                              </p:par>
                            </p:childTnLst>
                          </p:cTn>
                        </p:par>
                        <p:par>
                          <p:cTn id="28" fill="hold" nodeType="afterGroup">
                            <p:stCondLst>
                              <p:cond delay="7000"/>
                            </p:stCondLst>
                            <p:childTnLst>
                              <p:par>
                                <p:cTn id="29" presetID="55" presetClass="entr" presetSubtype="0" fill="hold" nodeType="afterEffect">
                                  <p:stCondLst>
                                    <p:cond delay="1000"/>
                                  </p:stCondLst>
                                  <p:childTnLst>
                                    <p:set>
                                      <p:cBhvr>
                                        <p:cTn id="30" dur="1" fill="hold">
                                          <p:stCondLst>
                                            <p:cond delay="0"/>
                                          </p:stCondLst>
                                        </p:cTn>
                                        <p:tgtEl>
                                          <p:spTgt spid="130067"/>
                                        </p:tgtEl>
                                        <p:attrNameLst>
                                          <p:attrName>style.visibility</p:attrName>
                                        </p:attrNameLst>
                                      </p:cBhvr>
                                      <p:to>
                                        <p:strVal val="visible"/>
                                      </p:to>
                                    </p:set>
                                    <p:anim calcmode="lin" valueType="num">
                                      <p:cBhvr>
                                        <p:cTn id="31" dur="1000" fill="hold"/>
                                        <p:tgtEl>
                                          <p:spTgt spid="130067"/>
                                        </p:tgtEl>
                                        <p:attrNameLst>
                                          <p:attrName>ppt_w</p:attrName>
                                        </p:attrNameLst>
                                      </p:cBhvr>
                                      <p:tavLst>
                                        <p:tav tm="0">
                                          <p:val>
                                            <p:strVal val="#ppt_w*0.70"/>
                                          </p:val>
                                        </p:tav>
                                        <p:tav tm="100000">
                                          <p:val>
                                            <p:strVal val="#ppt_w"/>
                                          </p:val>
                                        </p:tav>
                                      </p:tavLst>
                                    </p:anim>
                                    <p:anim calcmode="lin" valueType="num">
                                      <p:cBhvr>
                                        <p:cTn id="32" dur="1000" fill="hold"/>
                                        <p:tgtEl>
                                          <p:spTgt spid="130067"/>
                                        </p:tgtEl>
                                        <p:attrNameLst>
                                          <p:attrName>ppt_h</p:attrName>
                                        </p:attrNameLst>
                                      </p:cBhvr>
                                      <p:tavLst>
                                        <p:tav tm="0">
                                          <p:val>
                                            <p:strVal val="#ppt_h"/>
                                          </p:val>
                                        </p:tav>
                                        <p:tav tm="100000">
                                          <p:val>
                                            <p:strVal val="#ppt_h"/>
                                          </p:val>
                                        </p:tav>
                                      </p:tavLst>
                                    </p:anim>
                                    <p:animEffect transition="in" filter="fade">
                                      <p:cBhvr>
                                        <p:cTn id="33" dur="1000"/>
                                        <p:tgtEl>
                                          <p:spTgt spid="130067"/>
                                        </p:tgtEl>
                                      </p:cBhvr>
                                    </p:animEffect>
                                  </p:childTnLst>
                                </p:cTn>
                              </p:par>
                            </p:childTnLst>
                          </p:cTn>
                        </p:par>
                        <p:par>
                          <p:cTn id="34" fill="hold" nodeType="afterGroup">
                            <p:stCondLst>
                              <p:cond delay="9000"/>
                            </p:stCondLst>
                            <p:childTnLst>
                              <p:par>
                                <p:cTn id="35" presetID="55" presetClass="entr" presetSubtype="0" fill="hold" nodeType="afterEffect">
                                  <p:stCondLst>
                                    <p:cond delay="1000"/>
                                  </p:stCondLst>
                                  <p:childTnLst>
                                    <p:set>
                                      <p:cBhvr>
                                        <p:cTn id="36" dur="1" fill="hold">
                                          <p:stCondLst>
                                            <p:cond delay="0"/>
                                          </p:stCondLst>
                                        </p:cTn>
                                        <p:tgtEl>
                                          <p:spTgt spid="130070"/>
                                        </p:tgtEl>
                                        <p:attrNameLst>
                                          <p:attrName>style.visibility</p:attrName>
                                        </p:attrNameLst>
                                      </p:cBhvr>
                                      <p:to>
                                        <p:strVal val="visible"/>
                                      </p:to>
                                    </p:set>
                                    <p:anim calcmode="lin" valueType="num">
                                      <p:cBhvr>
                                        <p:cTn id="37" dur="1000" fill="hold"/>
                                        <p:tgtEl>
                                          <p:spTgt spid="130070"/>
                                        </p:tgtEl>
                                        <p:attrNameLst>
                                          <p:attrName>ppt_w</p:attrName>
                                        </p:attrNameLst>
                                      </p:cBhvr>
                                      <p:tavLst>
                                        <p:tav tm="0">
                                          <p:val>
                                            <p:strVal val="#ppt_w*0.70"/>
                                          </p:val>
                                        </p:tav>
                                        <p:tav tm="100000">
                                          <p:val>
                                            <p:strVal val="#ppt_w"/>
                                          </p:val>
                                        </p:tav>
                                      </p:tavLst>
                                    </p:anim>
                                    <p:anim calcmode="lin" valueType="num">
                                      <p:cBhvr>
                                        <p:cTn id="38" dur="1000" fill="hold"/>
                                        <p:tgtEl>
                                          <p:spTgt spid="130070"/>
                                        </p:tgtEl>
                                        <p:attrNameLst>
                                          <p:attrName>ppt_h</p:attrName>
                                        </p:attrNameLst>
                                      </p:cBhvr>
                                      <p:tavLst>
                                        <p:tav tm="0">
                                          <p:val>
                                            <p:strVal val="#ppt_h"/>
                                          </p:val>
                                        </p:tav>
                                        <p:tav tm="100000">
                                          <p:val>
                                            <p:strVal val="#ppt_h"/>
                                          </p:val>
                                        </p:tav>
                                      </p:tavLst>
                                    </p:anim>
                                    <p:animEffect transition="in" filter="fade">
                                      <p:cBhvr>
                                        <p:cTn id="39" dur="1000"/>
                                        <p:tgtEl>
                                          <p:spTgt spid="130070"/>
                                        </p:tgtEl>
                                      </p:cBhvr>
                                    </p:animEffect>
                                  </p:childTnLst>
                                </p:cTn>
                              </p:par>
                            </p:childTnLst>
                          </p:cTn>
                        </p:par>
                        <p:par>
                          <p:cTn id="40" fill="hold" nodeType="afterGroup">
                            <p:stCondLst>
                              <p:cond delay="11000"/>
                            </p:stCondLst>
                            <p:childTnLst>
                              <p:par>
                                <p:cTn id="41" presetID="55" presetClass="entr" presetSubtype="0" fill="hold" nodeType="afterEffect">
                                  <p:stCondLst>
                                    <p:cond delay="0"/>
                                  </p:stCondLst>
                                  <p:childTnLst>
                                    <p:set>
                                      <p:cBhvr>
                                        <p:cTn id="42" dur="1" fill="hold">
                                          <p:stCondLst>
                                            <p:cond delay="0"/>
                                          </p:stCondLst>
                                        </p:cTn>
                                        <p:tgtEl>
                                          <p:spTgt spid="130069"/>
                                        </p:tgtEl>
                                        <p:attrNameLst>
                                          <p:attrName>style.visibility</p:attrName>
                                        </p:attrNameLst>
                                      </p:cBhvr>
                                      <p:to>
                                        <p:strVal val="visible"/>
                                      </p:to>
                                    </p:set>
                                    <p:anim calcmode="lin" valueType="num">
                                      <p:cBhvr>
                                        <p:cTn id="43" dur="1000" fill="hold"/>
                                        <p:tgtEl>
                                          <p:spTgt spid="130069"/>
                                        </p:tgtEl>
                                        <p:attrNameLst>
                                          <p:attrName>ppt_w</p:attrName>
                                        </p:attrNameLst>
                                      </p:cBhvr>
                                      <p:tavLst>
                                        <p:tav tm="0">
                                          <p:val>
                                            <p:strVal val="#ppt_w*0.70"/>
                                          </p:val>
                                        </p:tav>
                                        <p:tav tm="100000">
                                          <p:val>
                                            <p:strVal val="#ppt_w"/>
                                          </p:val>
                                        </p:tav>
                                      </p:tavLst>
                                    </p:anim>
                                    <p:anim calcmode="lin" valueType="num">
                                      <p:cBhvr>
                                        <p:cTn id="44" dur="1000" fill="hold"/>
                                        <p:tgtEl>
                                          <p:spTgt spid="130069"/>
                                        </p:tgtEl>
                                        <p:attrNameLst>
                                          <p:attrName>ppt_h</p:attrName>
                                        </p:attrNameLst>
                                      </p:cBhvr>
                                      <p:tavLst>
                                        <p:tav tm="0">
                                          <p:val>
                                            <p:strVal val="#ppt_h"/>
                                          </p:val>
                                        </p:tav>
                                        <p:tav tm="100000">
                                          <p:val>
                                            <p:strVal val="#ppt_h"/>
                                          </p:val>
                                        </p:tav>
                                      </p:tavLst>
                                    </p:anim>
                                    <p:animEffect transition="in" filter="fade">
                                      <p:cBhvr>
                                        <p:cTn id="45" dur="1000"/>
                                        <p:tgtEl>
                                          <p:spTgt spid="130069"/>
                                        </p:tgtEl>
                                      </p:cBhvr>
                                    </p:animEffect>
                                  </p:childTnLst>
                                </p:cTn>
                              </p:par>
                            </p:childTnLst>
                          </p:cTn>
                        </p:par>
                        <p:par>
                          <p:cTn id="46" fill="hold" nodeType="afterGroup">
                            <p:stCondLst>
                              <p:cond delay="12000"/>
                            </p:stCondLst>
                            <p:childTnLst>
                              <p:par>
                                <p:cTn id="47" presetID="55" presetClass="entr" presetSubtype="0" fill="hold" nodeType="afterEffect">
                                  <p:stCondLst>
                                    <p:cond delay="1000"/>
                                  </p:stCondLst>
                                  <p:childTnLst>
                                    <p:set>
                                      <p:cBhvr>
                                        <p:cTn id="48" dur="1" fill="hold">
                                          <p:stCondLst>
                                            <p:cond delay="0"/>
                                          </p:stCondLst>
                                        </p:cTn>
                                        <p:tgtEl>
                                          <p:spTgt spid="130071"/>
                                        </p:tgtEl>
                                        <p:attrNameLst>
                                          <p:attrName>style.visibility</p:attrName>
                                        </p:attrNameLst>
                                      </p:cBhvr>
                                      <p:to>
                                        <p:strVal val="visible"/>
                                      </p:to>
                                    </p:set>
                                    <p:anim calcmode="lin" valueType="num">
                                      <p:cBhvr>
                                        <p:cTn id="49" dur="1000" fill="hold"/>
                                        <p:tgtEl>
                                          <p:spTgt spid="130071"/>
                                        </p:tgtEl>
                                        <p:attrNameLst>
                                          <p:attrName>ppt_w</p:attrName>
                                        </p:attrNameLst>
                                      </p:cBhvr>
                                      <p:tavLst>
                                        <p:tav tm="0">
                                          <p:val>
                                            <p:strVal val="#ppt_w*0.70"/>
                                          </p:val>
                                        </p:tav>
                                        <p:tav tm="100000">
                                          <p:val>
                                            <p:strVal val="#ppt_w"/>
                                          </p:val>
                                        </p:tav>
                                      </p:tavLst>
                                    </p:anim>
                                    <p:anim calcmode="lin" valueType="num">
                                      <p:cBhvr>
                                        <p:cTn id="50" dur="1000" fill="hold"/>
                                        <p:tgtEl>
                                          <p:spTgt spid="130071"/>
                                        </p:tgtEl>
                                        <p:attrNameLst>
                                          <p:attrName>ppt_h</p:attrName>
                                        </p:attrNameLst>
                                      </p:cBhvr>
                                      <p:tavLst>
                                        <p:tav tm="0">
                                          <p:val>
                                            <p:strVal val="#ppt_h"/>
                                          </p:val>
                                        </p:tav>
                                        <p:tav tm="100000">
                                          <p:val>
                                            <p:strVal val="#ppt_h"/>
                                          </p:val>
                                        </p:tav>
                                      </p:tavLst>
                                    </p:anim>
                                    <p:animEffect transition="in" filter="fade">
                                      <p:cBhvr>
                                        <p:cTn id="51" dur="1000"/>
                                        <p:tgtEl>
                                          <p:spTgt spid="130071"/>
                                        </p:tgtEl>
                                      </p:cBhvr>
                                    </p:animEffect>
                                  </p:childTnLst>
                                </p:cTn>
                              </p:par>
                            </p:childTnLst>
                          </p:cTn>
                        </p:par>
                        <p:par>
                          <p:cTn id="52" fill="hold" nodeType="afterGroup">
                            <p:stCondLst>
                              <p:cond delay="14000"/>
                            </p:stCondLst>
                            <p:childTnLst>
                              <p:par>
                                <p:cTn id="53" presetID="55" presetClass="entr" presetSubtype="0" fill="hold" nodeType="afterEffect">
                                  <p:stCondLst>
                                    <p:cond delay="1000"/>
                                  </p:stCondLst>
                                  <p:childTnLst>
                                    <p:set>
                                      <p:cBhvr>
                                        <p:cTn id="54" dur="1" fill="hold">
                                          <p:stCondLst>
                                            <p:cond delay="0"/>
                                          </p:stCondLst>
                                        </p:cTn>
                                        <p:tgtEl>
                                          <p:spTgt spid="130072"/>
                                        </p:tgtEl>
                                        <p:attrNameLst>
                                          <p:attrName>style.visibility</p:attrName>
                                        </p:attrNameLst>
                                      </p:cBhvr>
                                      <p:to>
                                        <p:strVal val="visible"/>
                                      </p:to>
                                    </p:set>
                                    <p:anim calcmode="lin" valueType="num">
                                      <p:cBhvr>
                                        <p:cTn id="55" dur="1000" fill="hold"/>
                                        <p:tgtEl>
                                          <p:spTgt spid="130072"/>
                                        </p:tgtEl>
                                        <p:attrNameLst>
                                          <p:attrName>ppt_w</p:attrName>
                                        </p:attrNameLst>
                                      </p:cBhvr>
                                      <p:tavLst>
                                        <p:tav tm="0">
                                          <p:val>
                                            <p:strVal val="#ppt_w*0.70"/>
                                          </p:val>
                                        </p:tav>
                                        <p:tav tm="100000">
                                          <p:val>
                                            <p:strVal val="#ppt_w"/>
                                          </p:val>
                                        </p:tav>
                                      </p:tavLst>
                                    </p:anim>
                                    <p:anim calcmode="lin" valueType="num">
                                      <p:cBhvr>
                                        <p:cTn id="56" dur="1000" fill="hold"/>
                                        <p:tgtEl>
                                          <p:spTgt spid="130072"/>
                                        </p:tgtEl>
                                        <p:attrNameLst>
                                          <p:attrName>ppt_h</p:attrName>
                                        </p:attrNameLst>
                                      </p:cBhvr>
                                      <p:tavLst>
                                        <p:tav tm="0">
                                          <p:val>
                                            <p:strVal val="#ppt_h"/>
                                          </p:val>
                                        </p:tav>
                                        <p:tav tm="100000">
                                          <p:val>
                                            <p:strVal val="#ppt_h"/>
                                          </p:val>
                                        </p:tav>
                                      </p:tavLst>
                                    </p:anim>
                                    <p:animEffect transition="in" filter="fade">
                                      <p:cBhvr>
                                        <p:cTn id="57" dur="1000"/>
                                        <p:tgtEl>
                                          <p:spTgt spid="130072"/>
                                        </p:tgtEl>
                                      </p:cBhvr>
                                    </p:animEffect>
                                  </p:childTnLst>
                                </p:cTn>
                              </p:par>
                            </p:childTnLst>
                          </p:cTn>
                        </p:par>
                        <p:par>
                          <p:cTn id="58" fill="hold" nodeType="afterGroup">
                            <p:stCondLst>
                              <p:cond delay="16000"/>
                            </p:stCondLst>
                            <p:childTnLst>
                              <p:par>
                                <p:cTn id="59" presetID="23" presetClass="entr" presetSubtype="16" fill="hold" nodeType="afterEffect">
                                  <p:stCondLst>
                                    <p:cond delay="500"/>
                                  </p:stCondLst>
                                  <p:childTnLst>
                                    <p:set>
                                      <p:cBhvr>
                                        <p:cTn id="60" dur="1" fill="hold">
                                          <p:stCondLst>
                                            <p:cond delay="0"/>
                                          </p:stCondLst>
                                        </p:cTn>
                                        <p:tgtEl>
                                          <p:spTgt spid="130073"/>
                                        </p:tgtEl>
                                        <p:attrNameLst>
                                          <p:attrName>style.visibility</p:attrName>
                                        </p:attrNameLst>
                                      </p:cBhvr>
                                      <p:to>
                                        <p:strVal val="visible"/>
                                      </p:to>
                                    </p:set>
                                    <p:anim calcmode="lin" valueType="num">
                                      <p:cBhvr>
                                        <p:cTn id="61" dur="2000" fill="hold"/>
                                        <p:tgtEl>
                                          <p:spTgt spid="130073"/>
                                        </p:tgtEl>
                                        <p:attrNameLst>
                                          <p:attrName>ppt_w</p:attrName>
                                        </p:attrNameLst>
                                      </p:cBhvr>
                                      <p:tavLst>
                                        <p:tav tm="0">
                                          <p:val>
                                            <p:fltVal val="0"/>
                                          </p:val>
                                        </p:tav>
                                        <p:tav tm="100000">
                                          <p:val>
                                            <p:strVal val="#ppt_w"/>
                                          </p:val>
                                        </p:tav>
                                      </p:tavLst>
                                    </p:anim>
                                    <p:anim calcmode="lin" valueType="num">
                                      <p:cBhvr>
                                        <p:cTn id="62" dur="2000" fill="hold"/>
                                        <p:tgtEl>
                                          <p:spTgt spid="130073"/>
                                        </p:tgtEl>
                                        <p:attrNameLst>
                                          <p:attrName>ppt_h</p:attrName>
                                        </p:attrNameLst>
                                      </p:cBhvr>
                                      <p:tavLst>
                                        <p:tav tm="0">
                                          <p:val>
                                            <p:fltVal val="0"/>
                                          </p:val>
                                        </p:tav>
                                        <p:tav tm="100000">
                                          <p:val>
                                            <p:strVal val="#ppt_h"/>
                                          </p:val>
                                        </p:tav>
                                      </p:tavLst>
                                    </p:anim>
                                  </p:childTnLst>
                                </p:cTn>
                              </p:par>
                            </p:childTnLst>
                          </p:cTn>
                        </p:par>
                        <p:par>
                          <p:cTn id="63" fill="hold" nodeType="afterGroup">
                            <p:stCondLst>
                              <p:cond delay="18500"/>
                            </p:stCondLst>
                            <p:childTnLst>
                              <p:par>
                                <p:cTn id="64" presetID="23" presetClass="entr" presetSubtype="16" fill="hold" nodeType="afterEffect">
                                  <p:stCondLst>
                                    <p:cond delay="1000"/>
                                  </p:stCondLst>
                                  <p:childTnLst>
                                    <p:set>
                                      <p:cBhvr>
                                        <p:cTn id="65" dur="1" fill="hold">
                                          <p:stCondLst>
                                            <p:cond delay="0"/>
                                          </p:stCondLst>
                                        </p:cTn>
                                        <p:tgtEl>
                                          <p:spTgt spid="130074"/>
                                        </p:tgtEl>
                                        <p:attrNameLst>
                                          <p:attrName>style.visibility</p:attrName>
                                        </p:attrNameLst>
                                      </p:cBhvr>
                                      <p:to>
                                        <p:strVal val="visible"/>
                                      </p:to>
                                    </p:set>
                                    <p:anim calcmode="lin" valueType="num">
                                      <p:cBhvr>
                                        <p:cTn id="66" dur="2000" fill="hold"/>
                                        <p:tgtEl>
                                          <p:spTgt spid="130074"/>
                                        </p:tgtEl>
                                        <p:attrNameLst>
                                          <p:attrName>ppt_w</p:attrName>
                                        </p:attrNameLst>
                                      </p:cBhvr>
                                      <p:tavLst>
                                        <p:tav tm="0">
                                          <p:val>
                                            <p:fltVal val="0"/>
                                          </p:val>
                                        </p:tav>
                                        <p:tav tm="100000">
                                          <p:val>
                                            <p:strVal val="#ppt_w"/>
                                          </p:val>
                                        </p:tav>
                                      </p:tavLst>
                                    </p:anim>
                                    <p:anim calcmode="lin" valueType="num">
                                      <p:cBhvr>
                                        <p:cTn id="67" dur="2000" fill="hold"/>
                                        <p:tgtEl>
                                          <p:spTgt spid="130074"/>
                                        </p:tgtEl>
                                        <p:attrNameLst>
                                          <p:attrName>ppt_h</p:attrName>
                                        </p:attrNameLst>
                                      </p:cBhvr>
                                      <p:tavLst>
                                        <p:tav tm="0">
                                          <p:val>
                                            <p:fltVal val="0"/>
                                          </p:val>
                                        </p:tav>
                                        <p:tav tm="100000">
                                          <p:val>
                                            <p:strVal val="#ppt_h"/>
                                          </p:val>
                                        </p:tav>
                                      </p:tavLst>
                                    </p:anim>
                                  </p:childTnLst>
                                </p:cTn>
                              </p:par>
                            </p:childTnLst>
                          </p:cTn>
                        </p:par>
                        <p:par>
                          <p:cTn id="68" fill="hold" nodeType="afterGroup">
                            <p:stCondLst>
                              <p:cond delay="21500"/>
                            </p:stCondLst>
                            <p:childTnLst>
                              <p:par>
                                <p:cTn id="69" presetID="23" presetClass="entr" presetSubtype="16" fill="hold" nodeType="afterEffect">
                                  <p:stCondLst>
                                    <p:cond delay="1000"/>
                                  </p:stCondLst>
                                  <p:childTnLst>
                                    <p:set>
                                      <p:cBhvr>
                                        <p:cTn id="70" dur="1" fill="hold">
                                          <p:stCondLst>
                                            <p:cond delay="0"/>
                                          </p:stCondLst>
                                        </p:cTn>
                                        <p:tgtEl>
                                          <p:spTgt spid="130075"/>
                                        </p:tgtEl>
                                        <p:attrNameLst>
                                          <p:attrName>style.visibility</p:attrName>
                                        </p:attrNameLst>
                                      </p:cBhvr>
                                      <p:to>
                                        <p:strVal val="visible"/>
                                      </p:to>
                                    </p:set>
                                    <p:anim calcmode="lin" valueType="num">
                                      <p:cBhvr>
                                        <p:cTn id="71" dur="2000" fill="hold"/>
                                        <p:tgtEl>
                                          <p:spTgt spid="130075"/>
                                        </p:tgtEl>
                                        <p:attrNameLst>
                                          <p:attrName>ppt_w</p:attrName>
                                        </p:attrNameLst>
                                      </p:cBhvr>
                                      <p:tavLst>
                                        <p:tav tm="0">
                                          <p:val>
                                            <p:fltVal val="0"/>
                                          </p:val>
                                        </p:tav>
                                        <p:tav tm="100000">
                                          <p:val>
                                            <p:strVal val="#ppt_w"/>
                                          </p:val>
                                        </p:tav>
                                      </p:tavLst>
                                    </p:anim>
                                    <p:anim calcmode="lin" valueType="num">
                                      <p:cBhvr>
                                        <p:cTn id="72" dur="2000" fill="hold"/>
                                        <p:tgtEl>
                                          <p:spTgt spid="130075"/>
                                        </p:tgtEl>
                                        <p:attrNameLst>
                                          <p:attrName>ppt_h</p:attrName>
                                        </p:attrNameLst>
                                      </p:cBhvr>
                                      <p:tavLst>
                                        <p:tav tm="0">
                                          <p:val>
                                            <p:fltVal val="0"/>
                                          </p:val>
                                        </p:tav>
                                        <p:tav tm="100000">
                                          <p:val>
                                            <p:strVal val="#ppt_h"/>
                                          </p:val>
                                        </p:tav>
                                      </p:tavLst>
                                    </p:anim>
                                  </p:childTnLst>
                                </p:cTn>
                              </p:par>
                            </p:childTnLst>
                          </p:cTn>
                        </p:par>
                        <p:par>
                          <p:cTn id="73" fill="hold" nodeType="afterGroup">
                            <p:stCondLst>
                              <p:cond delay="24500"/>
                            </p:stCondLst>
                            <p:childTnLst>
                              <p:par>
                                <p:cTn id="74" presetID="23" presetClass="entr" presetSubtype="16" fill="hold" nodeType="afterEffect">
                                  <p:stCondLst>
                                    <p:cond delay="1000"/>
                                  </p:stCondLst>
                                  <p:childTnLst>
                                    <p:set>
                                      <p:cBhvr>
                                        <p:cTn id="75" dur="1" fill="hold">
                                          <p:stCondLst>
                                            <p:cond delay="0"/>
                                          </p:stCondLst>
                                        </p:cTn>
                                        <p:tgtEl>
                                          <p:spTgt spid="130076"/>
                                        </p:tgtEl>
                                        <p:attrNameLst>
                                          <p:attrName>style.visibility</p:attrName>
                                        </p:attrNameLst>
                                      </p:cBhvr>
                                      <p:to>
                                        <p:strVal val="visible"/>
                                      </p:to>
                                    </p:set>
                                    <p:anim calcmode="lin" valueType="num">
                                      <p:cBhvr>
                                        <p:cTn id="76" dur="2000" fill="hold"/>
                                        <p:tgtEl>
                                          <p:spTgt spid="130076"/>
                                        </p:tgtEl>
                                        <p:attrNameLst>
                                          <p:attrName>ppt_w</p:attrName>
                                        </p:attrNameLst>
                                      </p:cBhvr>
                                      <p:tavLst>
                                        <p:tav tm="0">
                                          <p:val>
                                            <p:fltVal val="0"/>
                                          </p:val>
                                        </p:tav>
                                        <p:tav tm="100000">
                                          <p:val>
                                            <p:strVal val="#ppt_w"/>
                                          </p:val>
                                        </p:tav>
                                      </p:tavLst>
                                    </p:anim>
                                    <p:anim calcmode="lin" valueType="num">
                                      <p:cBhvr>
                                        <p:cTn id="77" dur="2000" fill="hold"/>
                                        <p:tgtEl>
                                          <p:spTgt spid="130076"/>
                                        </p:tgtEl>
                                        <p:attrNameLst>
                                          <p:attrName>ppt_h</p:attrName>
                                        </p:attrNameLst>
                                      </p:cBhvr>
                                      <p:tavLst>
                                        <p:tav tm="0">
                                          <p:val>
                                            <p:fltVal val="0"/>
                                          </p:val>
                                        </p:tav>
                                        <p:tav tm="100000">
                                          <p:val>
                                            <p:strVal val="#ppt_h"/>
                                          </p:val>
                                        </p:tav>
                                      </p:tavLst>
                                    </p:anim>
                                  </p:childTnLst>
                                </p:cTn>
                              </p:par>
                            </p:childTnLst>
                          </p:cTn>
                        </p:par>
                        <p:par>
                          <p:cTn id="78" fill="hold" nodeType="afterGroup">
                            <p:stCondLst>
                              <p:cond delay="27500"/>
                            </p:stCondLst>
                            <p:childTnLst>
                              <p:par>
                                <p:cTn id="79" presetID="31" presetClass="entr" presetSubtype="0" fill="hold" nodeType="afterEffect">
                                  <p:stCondLst>
                                    <p:cond delay="1000"/>
                                  </p:stCondLst>
                                  <p:iterate type="lt">
                                    <p:tmPct val="5000"/>
                                  </p:iterate>
                                  <p:childTnLst>
                                    <p:set>
                                      <p:cBhvr>
                                        <p:cTn id="80" dur="1" fill="hold">
                                          <p:stCondLst>
                                            <p:cond delay="0"/>
                                          </p:stCondLst>
                                        </p:cTn>
                                        <p:tgtEl>
                                          <p:spTgt spid="130077"/>
                                        </p:tgtEl>
                                        <p:attrNameLst>
                                          <p:attrName>style.visibility</p:attrName>
                                        </p:attrNameLst>
                                      </p:cBhvr>
                                      <p:to>
                                        <p:strVal val="visible"/>
                                      </p:to>
                                    </p:set>
                                    <p:anim calcmode="lin" valueType="num">
                                      <p:cBhvr>
                                        <p:cTn id="81" dur="2000" fill="hold"/>
                                        <p:tgtEl>
                                          <p:spTgt spid="130077"/>
                                        </p:tgtEl>
                                        <p:attrNameLst>
                                          <p:attrName>ppt_w</p:attrName>
                                        </p:attrNameLst>
                                      </p:cBhvr>
                                      <p:tavLst>
                                        <p:tav tm="0">
                                          <p:val>
                                            <p:fltVal val="0"/>
                                          </p:val>
                                        </p:tav>
                                        <p:tav tm="100000">
                                          <p:val>
                                            <p:strVal val="#ppt_w"/>
                                          </p:val>
                                        </p:tav>
                                      </p:tavLst>
                                    </p:anim>
                                    <p:anim calcmode="lin" valueType="num">
                                      <p:cBhvr>
                                        <p:cTn id="82" dur="2000" fill="hold"/>
                                        <p:tgtEl>
                                          <p:spTgt spid="130077"/>
                                        </p:tgtEl>
                                        <p:attrNameLst>
                                          <p:attrName>ppt_h</p:attrName>
                                        </p:attrNameLst>
                                      </p:cBhvr>
                                      <p:tavLst>
                                        <p:tav tm="0">
                                          <p:val>
                                            <p:fltVal val="0"/>
                                          </p:val>
                                        </p:tav>
                                        <p:tav tm="100000">
                                          <p:val>
                                            <p:strVal val="#ppt_h"/>
                                          </p:val>
                                        </p:tav>
                                      </p:tavLst>
                                    </p:anim>
                                    <p:anim calcmode="lin" valueType="num">
                                      <p:cBhvr>
                                        <p:cTn id="83" dur="2000" fill="hold"/>
                                        <p:tgtEl>
                                          <p:spTgt spid="130077"/>
                                        </p:tgtEl>
                                        <p:attrNameLst>
                                          <p:attrName>style.rotation</p:attrName>
                                        </p:attrNameLst>
                                      </p:cBhvr>
                                      <p:tavLst>
                                        <p:tav tm="0">
                                          <p:val>
                                            <p:fltVal val="90"/>
                                          </p:val>
                                        </p:tav>
                                        <p:tav tm="100000">
                                          <p:val>
                                            <p:fltVal val="0"/>
                                          </p:val>
                                        </p:tav>
                                      </p:tavLst>
                                    </p:anim>
                                    <p:animEffect transition="in" filter="fade">
                                      <p:cBhvr>
                                        <p:cTn id="84" dur="2000"/>
                                        <p:tgtEl>
                                          <p:spTgt spid="130077"/>
                                        </p:tgtEl>
                                      </p:cBhvr>
                                    </p:animEffect>
                                  </p:childTnLst>
                                </p:cTn>
                              </p:par>
                            </p:childTnLst>
                          </p:cTn>
                        </p:par>
                        <p:par>
                          <p:cTn id="85" fill="hold" nodeType="afterGroup">
                            <p:stCondLst>
                              <p:cond delay="30500"/>
                            </p:stCondLst>
                            <p:childTnLst>
                              <p:par>
                                <p:cTn id="86" presetID="31" presetClass="entr" presetSubtype="0" fill="hold" nodeType="afterEffect">
                                  <p:stCondLst>
                                    <p:cond delay="1000"/>
                                  </p:stCondLst>
                                  <p:iterate type="lt">
                                    <p:tmPct val="5000"/>
                                  </p:iterate>
                                  <p:childTnLst>
                                    <p:set>
                                      <p:cBhvr>
                                        <p:cTn id="87" dur="1" fill="hold">
                                          <p:stCondLst>
                                            <p:cond delay="0"/>
                                          </p:stCondLst>
                                        </p:cTn>
                                        <p:tgtEl>
                                          <p:spTgt spid="130078"/>
                                        </p:tgtEl>
                                        <p:attrNameLst>
                                          <p:attrName>style.visibility</p:attrName>
                                        </p:attrNameLst>
                                      </p:cBhvr>
                                      <p:to>
                                        <p:strVal val="visible"/>
                                      </p:to>
                                    </p:set>
                                    <p:anim calcmode="lin" valueType="num">
                                      <p:cBhvr>
                                        <p:cTn id="88" dur="2000" fill="hold"/>
                                        <p:tgtEl>
                                          <p:spTgt spid="130078"/>
                                        </p:tgtEl>
                                        <p:attrNameLst>
                                          <p:attrName>ppt_w</p:attrName>
                                        </p:attrNameLst>
                                      </p:cBhvr>
                                      <p:tavLst>
                                        <p:tav tm="0">
                                          <p:val>
                                            <p:fltVal val="0"/>
                                          </p:val>
                                        </p:tav>
                                        <p:tav tm="100000">
                                          <p:val>
                                            <p:strVal val="#ppt_w"/>
                                          </p:val>
                                        </p:tav>
                                      </p:tavLst>
                                    </p:anim>
                                    <p:anim calcmode="lin" valueType="num">
                                      <p:cBhvr>
                                        <p:cTn id="89" dur="2000" fill="hold"/>
                                        <p:tgtEl>
                                          <p:spTgt spid="130078"/>
                                        </p:tgtEl>
                                        <p:attrNameLst>
                                          <p:attrName>ppt_h</p:attrName>
                                        </p:attrNameLst>
                                      </p:cBhvr>
                                      <p:tavLst>
                                        <p:tav tm="0">
                                          <p:val>
                                            <p:fltVal val="0"/>
                                          </p:val>
                                        </p:tav>
                                        <p:tav tm="100000">
                                          <p:val>
                                            <p:strVal val="#ppt_h"/>
                                          </p:val>
                                        </p:tav>
                                      </p:tavLst>
                                    </p:anim>
                                    <p:anim calcmode="lin" valueType="num">
                                      <p:cBhvr>
                                        <p:cTn id="90" dur="2000" fill="hold"/>
                                        <p:tgtEl>
                                          <p:spTgt spid="130078"/>
                                        </p:tgtEl>
                                        <p:attrNameLst>
                                          <p:attrName>style.rotation</p:attrName>
                                        </p:attrNameLst>
                                      </p:cBhvr>
                                      <p:tavLst>
                                        <p:tav tm="0">
                                          <p:val>
                                            <p:fltVal val="90"/>
                                          </p:val>
                                        </p:tav>
                                        <p:tav tm="100000">
                                          <p:val>
                                            <p:fltVal val="0"/>
                                          </p:val>
                                        </p:tav>
                                      </p:tavLst>
                                    </p:anim>
                                    <p:animEffect transition="in" filter="fade">
                                      <p:cBhvr>
                                        <p:cTn id="91" dur="2000"/>
                                        <p:tgtEl>
                                          <p:spTgt spid="130078"/>
                                        </p:tgtEl>
                                      </p:cBhvr>
                                    </p:animEffect>
                                  </p:childTnLst>
                                </p:cTn>
                              </p:par>
                            </p:childTnLst>
                          </p:cTn>
                        </p:par>
                        <p:par>
                          <p:cTn id="92" fill="hold" nodeType="afterGroup">
                            <p:stCondLst>
                              <p:cond delay="33500"/>
                            </p:stCondLst>
                            <p:childTnLst>
                              <p:par>
                                <p:cTn id="93" presetID="31" presetClass="entr" presetSubtype="0" fill="hold" nodeType="afterEffect">
                                  <p:stCondLst>
                                    <p:cond delay="1000"/>
                                  </p:stCondLst>
                                  <p:iterate type="lt">
                                    <p:tmPct val="5000"/>
                                  </p:iterate>
                                  <p:childTnLst>
                                    <p:set>
                                      <p:cBhvr>
                                        <p:cTn id="94" dur="1" fill="hold">
                                          <p:stCondLst>
                                            <p:cond delay="0"/>
                                          </p:stCondLst>
                                        </p:cTn>
                                        <p:tgtEl>
                                          <p:spTgt spid="130079"/>
                                        </p:tgtEl>
                                        <p:attrNameLst>
                                          <p:attrName>style.visibility</p:attrName>
                                        </p:attrNameLst>
                                      </p:cBhvr>
                                      <p:to>
                                        <p:strVal val="visible"/>
                                      </p:to>
                                    </p:set>
                                    <p:anim calcmode="lin" valueType="num">
                                      <p:cBhvr>
                                        <p:cTn id="95" dur="2000" fill="hold"/>
                                        <p:tgtEl>
                                          <p:spTgt spid="130079"/>
                                        </p:tgtEl>
                                        <p:attrNameLst>
                                          <p:attrName>ppt_w</p:attrName>
                                        </p:attrNameLst>
                                      </p:cBhvr>
                                      <p:tavLst>
                                        <p:tav tm="0">
                                          <p:val>
                                            <p:fltVal val="0"/>
                                          </p:val>
                                        </p:tav>
                                        <p:tav tm="100000">
                                          <p:val>
                                            <p:strVal val="#ppt_w"/>
                                          </p:val>
                                        </p:tav>
                                      </p:tavLst>
                                    </p:anim>
                                    <p:anim calcmode="lin" valueType="num">
                                      <p:cBhvr>
                                        <p:cTn id="96" dur="2000" fill="hold"/>
                                        <p:tgtEl>
                                          <p:spTgt spid="130079"/>
                                        </p:tgtEl>
                                        <p:attrNameLst>
                                          <p:attrName>ppt_h</p:attrName>
                                        </p:attrNameLst>
                                      </p:cBhvr>
                                      <p:tavLst>
                                        <p:tav tm="0">
                                          <p:val>
                                            <p:fltVal val="0"/>
                                          </p:val>
                                        </p:tav>
                                        <p:tav tm="100000">
                                          <p:val>
                                            <p:strVal val="#ppt_h"/>
                                          </p:val>
                                        </p:tav>
                                      </p:tavLst>
                                    </p:anim>
                                    <p:anim calcmode="lin" valueType="num">
                                      <p:cBhvr>
                                        <p:cTn id="97" dur="2000" fill="hold"/>
                                        <p:tgtEl>
                                          <p:spTgt spid="130079"/>
                                        </p:tgtEl>
                                        <p:attrNameLst>
                                          <p:attrName>style.rotation</p:attrName>
                                        </p:attrNameLst>
                                      </p:cBhvr>
                                      <p:tavLst>
                                        <p:tav tm="0">
                                          <p:val>
                                            <p:fltVal val="90"/>
                                          </p:val>
                                        </p:tav>
                                        <p:tav tm="100000">
                                          <p:val>
                                            <p:fltVal val="0"/>
                                          </p:val>
                                        </p:tav>
                                      </p:tavLst>
                                    </p:anim>
                                    <p:animEffect transition="in" filter="fade">
                                      <p:cBhvr>
                                        <p:cTn id="98" dur="2000"/>
                                        <p:tgtEl>
                                          <p:spTgt spid="130079"/>
                                        </p:tgtEl>
                                      </p:cBhvr>
                                    </p:animEffect>
                                  </p:childTnLst>
                                </p:cTn>
                              </p:par>
                            </p:childTnLst>
                          </p:cTn>
                        </p:par>
                        <p:par>
                          <p:cTn id="99" fill="hold" nodeType="afterGroup">
                            <p:stCondLst>
                              <p:cond delay="36500"/>
                            </p:stCondLst>
                            <p:childTnLst>
                              <p:par>
                                <p:cTn id="100" presetID="53" presetClass="entr" presetSubtype="0" fill="hold" nodeType="afterEffect">
                                  <p:stCondLst>
                                    <p:cond delay="500"/>
                                  </p:stCondLst>
                                  <p:childTnLst>
                                    <p:set>
                                      <p:cBhvr>
                                        <p:cTn id="101" dur="1" fill="hold">
                                          <p:stCondLst>
                                            <p:cond delay="0"/>
                                          </p:stCondLst>
                                        </p:cTn>
                                        <p:tgtEl>
                                          <p:spTgt spid="130080"/>
                                        </p:tgtEl>
                                        <p:attrNameLst>
                                          <p:attrName>style.visibility</p:attrName>
                                        </p:attrNameLst>
                                      </p:cBhvr>
                                      <p:to>
                                        <p:strVal val="visible"/>
                                      </p:to>
                                    </p:set>
                                    <p:anim calcmode="lin" valueType="num">
                                      <p:cBhvr>
                                        <p:cTn id="102" dur="2000" fill="hold"/>
                                        <p:tgtEl>
                                          <p:spTgt spid="130080"/>
                                        </p:tgtEl>
                                        <p:attrNameLst>
                                          <p:attrName>ppt_w</p:attrName>
                                        </p:attrNameLst>
                                      </p:cBhvr>
                                      <p:tavLst>
                                        <p:tav tm="0">
                                          <p:val>
                                            <p:fltVal val="0"/>
                                          </p:val>
                                        </p:tav>
                                        <p:tav tm="100000">
                                          <p:val>
                                            <p:strVal val="#ppt_w"/>
                                          </p:val>
                                        </p:tav>
                                      </p:tavLst>
                                    </p:anim>
                                    <p:anim calcmode="lin" valueType="num">
                                      <p:cBhvr>
                                        <p:cTn id="103" dur="2000" fill="hold"/>
                                        <p:tgtEl>
                                          <p:spTgt spid="130080"/>
                                        </p:tgtEl>
                                        <p:attrNameLst>
                                          <p:attrName>ppt_h</p:attrName>
                                        </p:attrNameLst>
                                      </p:cBhvr>
                                      <p:tavLst>
                                        <p:tav tm="0">
                                          <p:val>
                                            <p:fltVal val="0"/>
                                          </p:val>
                                        </p:tav>
                                        <p:tav tm="100000">
                                          <p:val>
                                            <p:strVal val="#ppt_h"/>
                                          </p:val>
                                        </p:tav>
                                      </p:tavLst>
                                    </p:anim>
                                    <p:animEffect transition="in" filter="fade">
                                      <p:cBhvr>
                                        <p:cTn id="104" dur="2000"/>
                                        <p:tgtEl>
                                          <p:spTgt spid="130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KAMUFL-55">
            <a:extLst>
              <a:ext uri="{FF2B5EF4-FFF2-40B4-BE49-F238E27FC236}">
                <a16:creationId xmlns:a16="http://schemas.microsoft.com/office/drawing/2014/main" id="{846CEBC6-A83D-40BA-A720-4F1EED4E2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OSNOWA-gore">
            <a:extLst>
              <a:ext uri="{FF2B5EF4-FFF2-40B4-BE49-F238E27FC236}">
                <a16:creationId xmlns:a16="http://schemas.microsoft.com/office/drawing/2014/main" id="{C8A8F619-2F61-4668-9836-99B50E1D2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OSNOWA-dolu">
            <a:extLst>
              <a:ext uri="{FF2B5EF4-FFF2-40B4-BE49-F238E27FC236}">
                <a16:creationId xmlns:a16="http://schemas.microsoft.com/office/drawing/2014/main" id="{0B968F7F-B871-45E2-9A94-27EA77EFA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53188"/>
            <a:ext cx="9220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5">
            <a:extLst>
              <a:ext uri="{FF2B5EF4-FFF2-40B4-BE49-F238E27FC236}">
                <a16:creationId xmlns:a16="http://schemas.microsoft.com/office/drawing/2014/main" id="{F474836E-FF46-4E50-AA62-C7421C712610}"/>
              </a:ext>
            </a:extLst>
          </p:cNvPr>
          <p:cNvSpPr txBox="1">
            <a:spLocks noChangeArrowheads="1"/>
          </p:cNvSpPr>
          <p:nvPr/>
        </p:nvSpPr>
        <p:spPr bwMode="auto">
          <a:xfrm>
            <a:off x="7226300" y="6400800"/>
            <a:ext cx="187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43014" name="Picture 6" descr="OSNOWA-dolu-gore">
            <a:extLst>
              <a:ext uri="{FF2B5EF4-FFF2-40B4-BE49-F238E27FC236}">
                <a16:creationId xmlns:a16="http://schemas.microsoft.com/office/drawing/2014/main" id="{270DD4FF-D49D-4522-9E37-FBF1C3A259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1254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OSNOWA-dolu-gore">
            <a:extLst>
              <a:ext uri="{FF2B5EF4-FFF2-40B4-BE49-F238E27FC236}">
                <a16:creationId xmlns:a16="http://schemas.microsoft.com/office/drawing/2014/main" id="{282C22BC-35C3-433F-888C-D5323C3BE8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67800" y="228600"/>
            <a:ext cx="152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a:extLst>
              <a:ext uri="{FF2B5EF4-FFF2-40B4-BE49-F238E27FC236}">
                <a16:creationId xmlns:a16="http://schemas.microsoft.com/office/drawing/2014/main" id="{518F8FE6-9380-4AD3-B122-84CBD0006355}"/>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grpSp>
        <p:nvGrpSpPr>
          <p:cNvPr id="43017" name="Group 16">
            <a:extLst>
              <a:ext uri="{FF2B5EF4-FFF2-40B4-BE49-F238E27FC236}">
                <a16:creationId xmlns:a16="http://schemas.microsoft.com/office/drawing/2014/main" id="{2461137A-AB9C-483C-959C-92B369138EC2}"/>
              </a:ext>
            </a:extLst>
          </p:cNvPr>
          <p:cNvGrpSpPr>
            <a:grpSpLocks/>
          </p:cNvGrpSpPr>
          <p:nvPr/>
        </p:nvGrpSpPr>
        <p:grpSpPr bwMode="auto">
          <a:xfrm>
            <a:off x="1917700" y="363538"/>
            <a:ext cx="5905500" cy="685800"/>
            <a:chOff x="1208" y="229"/>
            <a:chExt cx="3720" cy="432"/>
          </a:xfrm>
        </p:grpSpPr>
        <p:sp>
          <p:nvSpPr>
            <p:cNvPr id="43021" name="Line 9">
              <a:extLst>
                <a:ext uri="{FF2B5EF4-FFF2-40B4-BE49-F238E27FC236}">
                  <a16:creationId xmlns:a16="http://schemas.microsoft.com/office/drawing/2014/main" id="{D4591984-AF76-4C0D-8CC2-A3A02C95D598}"/>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43022" name="WordArt 10">
              <a:extLst>
                <a:ext uri="{FF2B5EF4-FFF2-40B4-BE49-F238E27FC236}">
                  <a16:creationId xmlns:a16="http://schemas.microsoft.com/office/drawing/2014/main" id="{1A193137-C1EE-42CC-8D6C-00A9C8388AB2}"/>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43023" name="WordArt 11">
              <a:extLst>
                <a:ext uri="{FF2B5EF4-FFF2-40B4-BE49-F238E27FC236}">
                  <a16:creationId xmlns:a16="http://schemas.microsoft.com/office/drawing/2014/main" id="{BAA4C971-A777-48A1-B753-997957EE6222}"/>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pic>
        <p:nvPicPr>
          <p:cNvPr id="43018" name="Picture 13" descr="Picture2">
            <a:extLst>
              <a:ext uri="{FF2B5EF4-FFF2-40B4-BE49-F238E27FC236}">
                <a16:creationId xmlns:a16="http://schemas.microsoft.com/office/drawing/2014/main" id="{7794D69F-4379-44F6-9FE5-699972843C2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207375" y="22860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27" name="Rectangle 15">
            <a:extLst>
              <a:ext uri="{FF2B5EF4-FFF2-40B4-BE49-F238E27FC236}">
                <a16:creationId xmlns:a16="http://schemas.microsoft.com/office/drawing/2014/main" id="{D36E8F3E-1B10-4407-B23B-3B16710985BF}"/>
              </a:ext>
            </a:extLst>
          </p:cNvPr>
          <p:cNvSpPr>
            <a:spLocks noChangeArrowheads="1"/>
          </p:cNvSpPr>
          <p:nvPr/>
        </p:nvSpPr>
        <p:spPr bwMode="auto">
          <a:xfrm>
            <a:off x="838200" y="1752600"/>
            <a:ext cx="7924800" cy="427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bg-BG" altLang="bg-BG" sz="2000" b="1">
                <a:solidFill>
                  <a:srgbClr val="CC0000"/>
                </a:solidFill>
                <a:effectLst>
                  <a:outerShdw blurRad="38100" dist="38100" dir="2700000" algn="tl">
                    <a:srgbClr val="000000"/>
                  </a:outerShdw>
                </a:effectLst>
                <a:cs typeface="Times New Roman" panose="02020603050405020304" pitchFamily="18" charset="0"/>
              </a:rPr>
              <a:t>УСЛОВИЯ ЗА КАНДИДАТСТВАНЕ</a:t>
            </a:r>
            <a:r>
              <a:rPr lang="bg-BG" altLang="bg-BG" sz="2000">
                <a:solidFill>
                  <a:srgbClr val="CC0000"/>
                </a:solidFill>
                <a:effectLst>
                  <a:outerShdw blurRad="38100" dist="38100" dir="2700000" algn="tl">
                    <a:srgbClr val="000000"/>
                  </a:outerShdw>
                </a:effectLst>
                <a:cs typeface="Times New Roman" panose="02020603050405020304" pitchFamily="18" charset="0"/>
              </a:rPr>
              <a:t>:</a:t>
            </a:r>
          </a:p>
          <a:p>
            <a:pPr eaLnBrk="1" hangingPunct="1">
              <a:defRPr/>
            </a:pPr>
            <a:endParaRPr lang="bg-BG" altLang="bg-BG" sz="2000">
              <a:solidFill>
                <a:srgbClr val="CC0000"/>
              </a:solidFill>
              <a:effectLst>
                <a:outerShdw blurRad="38100" dist="38100" dir="2700000" algn="tl">
                  <a:srgbClr val="000000"/>
                </a:outerShdw>
              </a:effectLst>
              <a:cs typeface="Times New Roman" panose="02020603050405020304" pitchFamily="18" charset="0"/>
            </a:endParaRPr>
          </a:p>
          <a:p>
            <a:pPr algn="just" eaLnBrk="1" hangingPunct="1">
              <a:defRPr/>
            </a:pP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ДА СА ПЪЛНОЛЕТНИ ГРАЖДАНИ НА РЕПУБЛИКА БЪЛГАРИЯ И </a:t>
            </a: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ДА НЯМАТ ДРУГО ГРАЖДАНСТВО;</a:t>
            </a:r>
          </a:p>
          <a:p>
            <a:pPr algn="just" eaLnBrk="1" hangingPunct="1">
              <a:defRPr/>
            </a:pP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ДА СА ГОДНИ И ПСИХОЛОГИЧЕСКИ ПРИГОДНИ ЗА СЛУЖБА В ДОБРОВОЛНИЯ РЕЗЕРВ;</a:t>
            </a:r>
          </a:p>
          <a:p>
            <a:pPr algn="just" eaLnBrk="1" hangingPunct="1">
              <a:defRPr/>
            </a:pP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ДА НЕ СА ОСЪЖДАНИ ЗА УМИШЛЕНО ПРЕСТЪПЛЕНИЕ ОТ ОБЩ ХАРАКТЕР;</a:t>
            </a:r>
          </a:p>
          <a:p>
            <a:pPr algn="just" eaLnBrk="1" hangingPunct="1">
              <a:defRPr/>
            </a:pP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СРЕЩУ ТЯХ ДА НЯМА ОБРАЗУВАНО НАКАЗАТЕЛНО ПРОИЗВОДСТВО ЗА УМИШЛЕНО ПРЕСТЪПЛЕНИЕ ОТ ОБЩ ХАРАКТЕР;</a:t>
            </a:r>
          </a:p>
          <a:p>
            <a:pPr algn="just" eaLnBrk="1" hangingPunct="1">
              <a:defRPr/>
            </a:pP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ДА НЕ СА ОСВОБОЖДАВАНИ ОТ ВОЕННА СЛУЖБА ПОРАДИ НАЛОЖЕНО ДИСЦИПЛИНАРНО НАКАЗАНИЕ “УВОЛНЕНИЕ”;</a:t>
            </a:r>
          </a:p>
          <a:p>
            <a:pPr algn="just" eaLnBrk="1" hangingPunct="1">
              <a:defRPr/>
            </a:pPr>
            <a:r>
              <a:rPr lang="en-US" altLang="bg-BG" b="1">
                <a:solidFill>
                  <a:schemeClr val="bg1"/>
                </a:solidFill>
                <a:effectLst>
                  <a:outerShdw blurRad="38100" dist="38100" dir="2700000" algn="tl">
                    <a:srgbClr val="000000"/>
                  </a:outerShdw>
                </a:effectLst>
                <a:cs typeface="Times New Roman" panose="02020603050405020304" pitchFamily="18" charset="0"/>
              </a:rPr>
              <a:t>- </a:t>
            </a:r>
            <a:r>
              <a:rPr lang="bg-BG" altLang="bg-BG" b="1">
                <a:solidFill>
                  <a:schemeClr val="bg1"/>
                </a:solidFill>
                <a:effectLst>
                  <a:outerShdw blurRad="38100" dist="38100" dir="2700000" algn="tl">
                    <a:srgbClr val="000000"/>
                  </a:outerShdw>
                </a:effectLst>
                <a:cs typeface="Times New Roman" panose="02020603050405020304" pitchFamily="18" charset="0"/>
              </a:rPr>
              <a:t>ДА НЕ СА НАВЪРШИЛИ ПРЕДЕЛНА ВЪЗРАСТ ЗА СЛУЖБА В ДОБРОВОЛНИЯ РЕЗЕРВ</a:t>
            </a:r>
            <a:r>
              <a:rPr lang="en-US" altLang="bg-BG" b="1">
                <a:solidFill>
                  <a:schemeClr val="bg1"/>
                </a:solidFill>
                <a:effectLst>
                  <a:outerShdw blurRad="38100" dist="38100" dir="2700000" algn="tl">
                    <a:srgbClr val="000000"/>
                  </a:outerShdw>
                </a:effectLst>
                <a:cs typeface="Times New Roman" panose="02020603050405020304" pitchFamily="18" charset="0"/>
              </a:rPr>
              <a:t>.</a:t>
            </a:r>
            <a:endParaRPr lang="bg-BG" altLang="bg-BG" b="1">
              <a:solidFill>
                <a:schemeClr val="bg1"/>
              </a:solidFill>
              <a:effectLst>
                <a:outerShdw blurRad="38100" dist="38100" dir="2700000" algn="tl">
                  <a:srgbClr val="000000"/>
                </a:outerShdw>
              </a:effectLst>
              <a:cs typeface="Times New Roman" panose="02020603050405020304" pitchFamily="18" charset="0"/>
            </a:endParaRPr>
          </a:p>
        </p:txBody>
      </p:sp>
      <p:pic>
        <p:nvPicPr>
          <p:cNvPr id="43020" name="Picture 17">
            <a:extLst>
              <a:ext uri="{FF2B5EF4-FFF2-40B4-BE49-F238E27FC236}">
                <a16:creationId xmlns:a16="http://schemas.microsoft.com/office/drawing/2014/main" id="{704DF033-17D8-4712-B6E6-8A0DFF0E4E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192527">
                                            <p:txEl>
                                              <p:pRg st="0" end="0"/>
                                            </p:txEl>
                                          </p:spTgt>
                                        </p:tgtEl>
                                        <p:attrNameLst>
                                          <p:attrName>style.visibility</p:attrName>
                                        </p:attrNameLst>
                                      </p:cBhvr>
                                      <p:to>
                                        <p:strVal val="visible"/>
                                      </p:to>
                                    </p:set>
                                    <p:anim calcmode="lin" valueType="num">
                                      <p:cBhvr>
                                        <p:cTn id="7" dur="500" fill="hold"/>
                                        <p:tgtEl>
                                          <p:spTgt spid="1925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252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2527">
                                            <p:txEl>
                                              <p:pRg st="0" end="0"/>
                                            </p:txEl>
                                          </p:spTgt>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92527">
                                            <p:txEl>
                                              <p:pRg st="2" end="2"/>
                                            </p:txEl>
                                          </p:spTgt>
                                        </p:tgtEl>
                                        <p:attrNameLst>
                                          <p:attrName>style.visibility</p:attrName>
                                        </p:attrNameLst>
                                      </p:cBhvr>
                                      <p:to>
                                        <p:strVal val="visible"/>
                                      </p:to>
                                    </p:set>
                                    <p:anim calcmode="lin" valueType="num">
                                      <p:cBhvr>
                                        <p:cTn id="13" dur="500" fill="hold"/>
                                        <p:tgtEl>
                                          <p:spTgt spid="19252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92527">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192527">
                                            <p:txEl>
                                              <p:pRg st="2" end="2"/>
                                            </p:txEl>
                                          </p:spTgt>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92527">
                                            <p:txEl>
                                              <p:pRg st="3" end="3"/>
                                            </p:txEl>
                                          </p:spTgt>
                                        </p:tgtEl>
                                        <p:attrNameLst>
                                          <p:attrName>style.visibility</p:attrName>
                                        </p:attrNameLst>
                                      </p:cBhvr>
                                      <p:to>
                                        <p:strVal val="visible"/>
                                      </p:to>
                                    </p:set>
                                    <p:anim calcmode="lin" valueType="num">
                                      <p:cBhvr>
                                        <p:cTn id="19" dur="500" fill="hold"/>
                                        <p:tgtEl>
                                          <p:spTgt spid="19252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92527">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192527">
                                            <p:txEl>
                                              <p:pRg st="3" end="3"/>
                                            </p:txEl>
                                          </p:spTgt>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192527">
                                            <p:txEl>
                                              <p:pRg st="4" end="4"/>
                                            </p:txEl>
                                          </p:spTgt>
                                        </p:tgtEl>
                                        <p:attrNameLst>
                                          <p:attrName>style.visibility</p:attrName>
                                        </p:attrNameLst>
                                      </p:cBhvr>
                                      <p:to>
                                        <p:strVal val="visible"/>
                                      </p:to>
                                    </p:set>
                                    <p:anim calcmode="lin" valueType="num">
                                      <p:cBhvr>
                                        <p:cTn id="25" dur="500" fill="hold"/>
                                        <p:tgtEl>
                                          <p:spTgt spid="19252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92527">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192527">
                                            <p:txEl>
                                              <p:pRg st="4" end="4"/>
                                            </p:txEl>
                                          </p:spTgt>
                                        </p:tgtEl>
                                      </p:cBhvr>
                                    </p:animEffect>
                                  </p:childTnLst>
                                </p:cTn>
                              </p:par>
                            </p:childTnLst>
                          </p:cTn>
                        </p:par>
                        <p:par>
                          <p:cTn id="28" fill="hold" nodeType="afterGroup">
                            <p:stCondLst>
                              <p:cond delay="2000"/>
                            </p:stCondLst>
                            <p:childTnLst>
                              <p:par>
                                <p:cTn id="29" presetID="53" presetClass="entr" presetSubtype="0" fill="hold" nodeType="afterEffect">
                                  <p:stCondLst>
                                    <p:cond delay="0"/>
                                  </p:stCondLst>
                                  <p:childTnLst>
                                    <p:set>
                                      <p:cBhvr>
                                        <p:cTn id="30" dur="1" fill="hold">
                                          <p:stCondLst>
                                            <p:cond delay="0"/>
                                          </p:stCondLst>
                                        </p:cTn>
                                        <p:tgtEl>
                                          <p:spTgt spid="192527">
                                            <p:txEl>
                                              <p:pRg st="5" end="5"/>
                                            </p:txEl>
                                          </p:spTgt>
                                        </p:tgtEl>
                                        <p:attrNameLst>
                                          <p:attrName>style.visibility</p:attrName>
                                        </p:attrNameLst>
                                      </p:cBhvr>
                                      <p:to>
                                        <p:strVal val="visible"/>
                                      </p:to>
                                    </p:set>
                                    <p:anim calcmode="lin" valueType="num">
                                      <p:cBhvr>
                                        <p:cTn id="31" dur="500" fill="hold"/>
                                        <p:tgtEl>
                                          <p:spTgt spid="19252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92527">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192527">
                                            <p:txEl>
                                              <p:pRg st="5" end="5"/>
                                            </p:txEl>
                                          </p:spTgt>
                                        </p:tgtEl>
                                      </p:cBhvr>
                                    </p:animEffect>
                                  </p:childTnLst>
                                </p:cTn>
                              </p:par>
                            </p:childTnLst>
                          </p:cTn>
                        </p:par>
                        <p:par>
                          <p:cTn id="34" fill="hold" nodeType="afterGroup">
                            <p:stCondLst>
                              <p:cond delay="2500"/>
                            </p:stCondLst>
                            <p:childTnLst>
                              <p:par>
                                <p:cTn id="35" presetID="53" presetClass="entr" presetSubtype="0" fill="hold" nodeType="afterEffect">
                                  <p:stCondLst>
                                    <p:cond delay="0"/>
                                  </p:stCondLst>
                                  <p:childTnLst>
                                    <p:set>
                                      <p:cBhvr>
                                        <p:cTn id="36" dur="1" fill="hold">
                                          <p:stCondLst>
                                            <p:cond delay="0"/>
                                          </p:stCondLst>
                                        </p:cTn>
                                        <p:tgtEl>
                                          <p:spTgt spid="192527">
                                            <p:txEl>
                                              <p:pRg st="6" end="6"/>
                                            </p:txEl>
                                          </p:spTgt>
                                        </p:tgtEl>
                                        <p:attrNameLst>
                                          <p:attrName>style.visibility</p:attrName>
                                        </p:attrNameLst>
                                      </p:cBhvr>
                                      <p:to>
                                        <p:strVal val="visible"/>
                                      </p:to>
                                    </p:set>
                                    <p:anim calcmode="lin" valueType="num">
                                      <p:cBhvr>
                                        <p:cTn id="37" dur="500" fill="hold"/>
                                        <p:tgtEl>
                                          <p:spTgt spid="19252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92527">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192527">
                                            <p:txEl>
                                              <p:pRg st="6" end="6"/>
                                            </p:txEl>
                                          </p:spTgt>
                                        </p:tgtEl>
                                      </p:cBhvr>
                                    </p:animEffect>
                                  </p:childTnLst>
                                </p:cTn>
                              </p:par>
                            </p:childTnLst>
                          </p:cTn>
                        </p:par>
                        <p:par>
                          <p:cTn id="40" fill="hold" nodeType="afterGroup">
                            <p:stCondLst>
                              <p:cond delay="3000"/>
                            </p:stCondLst>
                            <p:childTnLst>
                              <p:par>
                                <p:cTn id="41" presetID="53" presetClass="entr" presetSubtype="0" fill="hold" nodeType="afterEffect">
                                  <p:stCondLst>
                                    <p:cond delay="0"/>
                                  </p:stCondLst>
                                  <p:childTnLst>
                                    <p:set>
                                      <p:cBhvr>
                                        <p:cTn id="42" dur="1" fill="hold">
                                          <p:stCondLst>
                                            <p:cond delay="0"/>
                                          </p:stCondLst>
                                        </p:cTn>
                                        <p:tgtEl>
                                          <p:spTgt spid="192527">
                                            <p:txEl>
                                              <p:pRg st="7" end="7"/>
                                            </p:txEl>
                                          </p:spTgt>
                                        </p:tgtEl>
                                        <p:attrNameLst>
                                          <p:attrName>style.visibility</p:attrName>
                                        </p:attrNameLst>
                                      </p:cBhvr>
                                      <p:to>
                                        <p:strVal val="visible"/>
                                      </p:to>
                                    </p:set>
                                    <p:anim calcmode="lin" valueType="num">
                                      <p:cBhvr>
                                        <p:cTn id="43" dur="500" fill="hold"/>
                                        <p:tgtEl>
                                          <p:spTgt spid="19252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92527">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1925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KAMUFL-55">
            <a:extLst>
              <a:ext uri="{FF2B5EF4-FFF2-40B4-BE49-F238E27FC236}">
                <a16:creationId xmlns:a16="http://schemas.microsoft.com/office/drawing/2014/main" id="{307E86EE-0D5F-471E-A5AF-429A92191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OSNOWA-gore">
            <a:extLst>
              <a:ext uri="{FF2B5EF4-FFF2-40B4-BE49-F238E27FC236}">
                <a16:creationId xmlns:a16="http://schemas.microsoft.com/office/drawing/2014/main" id="{25242FEC-A1D6-4258-ABFE-D03160873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OSNOWA-gore">
            <a:extLst>
              <a:ext uri="{FF2B5EF4-FFF2-40B4-BE49-F238E27FC236}">
                <a16:creationId xmlns:a16="http://schemas.microsoft.com/office/drawing/2014/main" id="{204F03BF-7408-4BDB-BC73-19B811B66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7" descr="KAMUFL-55">
            <a:extLst>
              <a:ext uri="{FF2B5EF4-FFF2-40B4-BE49-F238E27FC236}">
                <a16:creationId xmlns:a16="http://schemas.microsoft.com/office/drawing/2014/main" id="{E427BD5F-EE94-4157-B7D6-0AA93E316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8" descr="KAMUFL-55">
            <a:extLst>
              <a:ext uri="{FF2B5EF4-FFF2-40B4-BE49-F238E27FC236}">
                <a16:creationId xmlns:a16="http://schemas.microsoft.com/office/drawing/2014/main" id="{6A30D8CB-9258-40AB-85F2-D96510207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9" descr="OSNOWA-gore">
            <a:extLst>
              <a:ext uri="{FF2B5EF4-FFF2-40B4-BE49-F238E27FC236}">
                <a16:creationId xmlns:a16="http://schemas.microsoft.com/office/drawing/2014/main" id="{3B220157-7287-41B2-87C7-602A70CA2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4" name="Group 12">
            <a:extLst>
              <a:ext uri="{FF2B5EF4-FFF2-40B4-BE49-F238E27FC236}">
                <a16:creationId xmlns:a16="http://schemas.microsoft.com/office/drawing/2014/main" id="{A8E83E9E-4FF6-46AB-95D9-FEBE0B9B347E}"/>
              </a:ext>
            </a:extLst>
          </p:cNvPr>
          <p:cNvGrpSpPr>
            <a:grpSpLocks/>
          </p:cNvGrpSpPr>
          <p:nvPr/>
        </p:nvGrpSpPr>
        <p:grpSpPr bwMode="auto">
          <a:xfrm>
            <a:off x="1917700" y="363538"/>
            <a:ext cx="5905500" cy="685800"/>
            <a:chOff x="1208" y="229"/>
            <a:chExt cx="3720" cy="432"/>
          </a:xfrm>
        </p:grpSpPr>
        <p:sp>
          <p:nvSpPr>
            <p:cNvPr id="45068" name="Line 13">
              <a:extLst>
                <a:ext uri="{FF2B5EF4-FFF2-40B4-BE49-F238E27FC236}">
                  <a16:creationId xmlns:a16="http://schemas.microsoft.com/office/drawing/2014/main" id="{01769083-884A-4653-B37B-C8A772592724}"/>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45069" name="WordArt 14">
              <a:extLst>
                <a:ext uri="{FF2B5EF4-FFF2-40B4-BE49-F238E27FC236}">
                  <a16:creationId xmlns:a16="http://schemas.microsoft.com/office/drawing/2014/main" id="{A58B7B46-85AE-4D14-99EC-F1CB3077375F}"/>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45070" name="WordArt 15">
              <a:extLst>
                <a:ext uri="{FF2B5EF4-FFF2-40B4-BE49-F238E27FC236}">
                  <a16:creationId xmlns:a16="http://schemas.microsoft.com/office/drawing/2014/main" id="{EB350728-2E29-429A-8B0E-4CC7CD958543}"/>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sp>
        <p:nvSpPr>
          <p:cNvPr id="214032" name="Text Box 16">
            <a:extLst>
              <a:ext uri="{FF2B5EF4-FFF2-40B4-BE49-F238E27FC236}">
                <a16:creationId xmlns:a16="http://schemas.microsoft.com/office/drawing/2014/main" id="{1ED07BA8-CC0D-4911-AF2C-E2A56DE5C06E}"/>
              </a:ext>
            </a:extLst>
          </p:cNvPr>
          <p:cNvSpPr txBox="1">
            <a:spLocks noChangeArrowheads="1"/>
          </p:cNvSpPr>
          <p:nvPr/>
        </p:nvSpPr>
        <p:spPr bwMode="auto">
          <a:xfrm>
            <a:off x="525463" y="1747838"/>
            <a:ext cx="8458200" cy="363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bg-BG" sz="2000" dirty="0">
                <a:solidFill>
                  <a:schemeClr val="tx2">
                    <a:lumMod val="25000"/>
                  </a:schemeClr>
                </a:solidFill>
                <a:cs typeface="Times New Roman" panose="02020603050405020304" pitchFamily="18" charset="0"/>
              </a:rPr>
              <a:t>       </a:t>
            </a:r>
            <a:r>
              <a:rPr lang="ru-RU" sz="2000" b="1" dirty="0">
                <a:solidFill>
                  <a:schemeClr val="tx2">
                    <a:lumMod val="25000"/>
                  </a:schemeClr>
                </a:solidFill>
                <a:cs typeface="Times New Roman" panose="02020603050405020304" pitchFamily="18" charset="0"/>
              </a:rPr>
              <a:t>ПРЕДЕЛНАТА ВЪЗРАСТ ЗА СЛУЖБА В ДОБРОВОЛНИЯ РЕЗЕРВ Е:</a:t>
            </a:r>
          </a:p>
          <a:p>
            <a:pPr eaLnBrk="1" hangingPunct="1">
              <a:defRPr/>
            </a:pPr>
            <a:endParaRPr lang="bg-BG" sz="2000" b="1" dirty="0">
              <a:solidFill>
                <a:schemeClr val="tx2">
                  <a:lumMod val="25000"/>
                </a:schemeClr>
              </a:solidFill>
              <a:cs typeface="Times New Roman" panose="02020603050405020304" pitchFamily="18" charset="0"/>
            </a:endParaRPr>
          </a:p>
          <a:p>
            <a:pPr marL="342900" indent="-342900" eaLnBrk="1" hangingPunct="1">
              <a:buFontTx/>
              <a:buChar char="-"/>
              <a:defRPr/>
            </a:pPr>
            <a:r>
              <a:rPr lang="bg-BG" sz="2000" b="1" dirty="0">
                <a:solidFill>
                  <a:schemeClr val="tx2">
                    <a:lumMod val="25000"/>
                  </a:schemeClr>
                </a:solidFill>
                <a:cs typeface="Times New Roman" panose="02020603050405020304" pitchFamily="18" charset="0"/>
              </a:rPr>
              <a:t>ЗА ВОЙНИЦИТЕ (МАТРОСИТЕ), СЕРЖАНТИТЕ (СТАРШИНИТЕ), ОФИЦЕРСКИТЕ КАНДИДАТИ И МЛАДШИТЕ ОФИЦЕРИ – 55 ГОДИНИ;</a:t>
            </a:r>
          </a:p>
          <a:p>
            <a:pPr eaLnBrk="1" hangingPunct="1">
              <a:defRPr/>
            </a:pPr>
            <a:endParaRPr lang="bg-BG" sz="2000" b="1" dirty="0">
              <a:solidFill>
                <a:schemeClr val="tx2">
                  <a:lumMod val="25000"/>
                </a:schemeClr>
              </a:solidFill>
              <a:cs typeface="Times New Roman" panose="02020603050405020304" pitchFamily="18" charset="0"/>
            </a:endParaRPr>
          </a:p>
          <a:p>
            <a:pPr marL="342900" indent="-342900" eaLnBrk="1" hangingPunct="1">
              <a:buFontTx/>
              <a:buChar char="-"/>
              <a:defRPr/>
            </a:pPr>
            <a:r>
              <a:rPr lang="bg-BG" sz="2000" b="1" dirty="0">
                <a:solidFill>
                  <a:schemeClr val="tx2">
                    <a:lumMod val="25000"/>
                  </a:schemeClr>
                </a:solidFill>
                <a:cs typeface="Times New Roman" panose="02020603050405020304" pitchFamily="18" charset="0"/>
              </a:rPr>
              <a:t>ЗА СТАРШИТЕ ОФИЦЕРИ – 60 ГОДИНИ;</a:t>
            </a:r>
          </a:p>
          <a:p>
            <a:pPr marL="342900" indent="-342900" eaLnBrk="1" hangingPunct="1">
              <a:buFontTx/>
              <a:buChar char="-"/>
              <a:defRPr/>
            </a:pPr>
            <a:endParaRPr lang="bg-BG" sz="2000" b="1" dirty="0">
              <a:solidFill>
                <a:schemeClr val="tx2">
                  <a:lumMod val="25000"/>
                </a:schemeClr>
              </a:solidFill>
              <a:cs typeface="Times New Roman" panose="02020603050405020304" pitchFamily="18" charset="0"/>
            </a:endParaRPr>
          </a:p>
          <a:p>
            <a:pPr eaLnBrk="1" hangingPunct="1">
              <a:defRPr/>
            </a:pPr>
            <a:r>
              <a:rPr lang="bg-BG" sz="2000" b="1" dirty="0">
                <a:solidFill>
                  <a:schemeClr val="tx2">
                    <a:lumMod val="25000"/>
                  </a:schemeClr>
                </a:solidFill>
                <a:cs typeface="Times New Roman" panose="02020603050405020304" pitchFamily="18" charset="0"/>
              </a:rPr>
              <a:t>- ЗА ОФИЦЕРИТЕ С ВИСШИ ВОЕННИ ЗВАНИЯ – 63 ГОДИНИ</a:t>
            </a:r>
            <a:r>
              <a:rPr lang="ru-RU" sz="2000" b="1" dirty="0">
                <a:solidFill>
                  <a:schemeClr val="tx2">
                    <a:lumMod val="25000"/>
                  </a:schemeClr>
                </a:solidFill>
                <a:cs typeface="Times New Roman" panose="02020603050405020304" pitchFamily="18" charset="0"/>
              </a:rPr>
              <a:t>.</a:t>
            </a:r>
            <a:endParaRPr lang="bg-BG" sz="2000" b="1" dirty="0">
              <a:solidFill>
                <a:schemeClr val="tx2">
                  <a:lumMod val="25000"/>
                </a:schemeClr>
              </a:solidFill>
              <a:cs typeface="Times New Roman" panose="02020603050405020304" pitchFamily="18" charset="0"/>
            </a:endParaRPr>
          </a:p>
          <a:p>
            <a:pPr algn="just" eaLnBrk="1" hangingPunct="1">
              <a:spcBef>
                <a:spcPct val="50000"/>
              </a:spcBef>
              <a:defRPr/>
            </a:pPr>
            <a:endParaRPr lang="bg-BG" altLang="bg-BG" sz="2000" b="1" dirty="0">
              <a:solidFill>
                <a:schemeClr val="tx2">
                  <a:lumMod val="25000"/>
                </a:schemeClr>
              </a:solidFill>
              <a:cs typeface="Times New Roman" panose="02020603050405020304" pitchFamily="18" charset="0"/>
            </a:endParaRPr>
          </a:p>
        </p:txBody>
      </p:sp>
      <p:pic>
        <p:nvPicPr>
          <p:cNvPr id="45066" name="Picture 17" descr="Picture2">
            <a:extLst>
              <a:ext uri="{FF2B5EF4-FFF2-40B4-BE49-F238E27FC236}">
                <a16:creationId xmlns:a16="http://schemas.microsoft.com/office/drawing/2014/main" id="{CF51B77C-5ED3-40F0-8DA1-B22B113D22F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22860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8">
            <a:extLst>
              <a:ext uri="{FF2B5EF4-FFF2-40B4-BE49-F238E27FC236}">
                <a16:creationId xmlns:a16="http://schemas.microsoft.com/office/drawing/2014/main" id="{AF788174-3C10-442A-A490-DDB4EA0B0A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KAMUFL-55">
            <a:extLst>
              <a:ext uri="{FF2B5EF4-FFF2-40B4-BE49-F238E27FC236}">
                <a16:creationId xmlns:a16="http://schemas.microsoft.com/office/drawing/2014/main" id="{5837065E-0666-44A9-ABF9-9A993085A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8" descr="OSNOWA-gore">
            <a:extLst>
              <a:ext uri="{FF2B5EF4-FFF2-40B4-BE49-F238E27FC236}">
                <a16:creationId xmlns:a16="http://schemas.microsoft.com/office/drawing/2014/main" id="{BB86E733-4CA9-4E9D-AC03-8BEEB52D27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8" name="Group 9">
            <a:extLst>
              <a:ext uri="{FF2B5EF4-FFF2-40B4-BE49-F238E27FC236}">
                <a16:creationId xmlns:a16="http://schemas.microsoft.com/office/drawing/2014/main" id="{DA48BA2A-5499-4386-A559-4C6464BD0B28}"/>
              </a:ext>
            </a:extLst>
          </p:cNvPr>
          <p:cNvGrpSpPr>
            <a:grpSpLocks/>
          </p:cNvGrpSpPr>
          <p:nvPr/>
        </p:nvGrpSpPr>
        <p:grpSpPr bwMode="auto">
          <a:xfrm>
            <a:off x="1917700" y="363538"/>
            <a:ext cx="5905500" cy="685800"/>
            <a:chOff x="1208" y="229"/>
            <a:chExt cx="3720" cy="432"/>
          </a:xfrm>
        </p:grpSpPr>
        <p:sp>
          <p:nvSpPr>
            <p:cNvPr id="47117" name="Line 10">
              <a:extLst>
                <a:ext uri="{FF2B5EF4-FFF2-40B4-BE49-F238E27FC236}">
                  <a16:creationId xmlns:a16="http://schemas.microsoft.com/office/drawing/2014/main" id="{02A2230C-5C83-48DD-A2ED-4A313513AC46}"/>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47118" name="WordArt 11">
              <a:extLst>
                <a:ext uri="{FF2B5EF4-FFF2-40B4-BE49-F238E27FC236}">
                  <a16:creationId xmlns:a16="http://schemas.microsoft.com/office/drawing/2014/main" id="{4FA4AF85-D07E-4388-B947-B4C6DEC75ADB}"/>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47119" name="WordArt 12">
              <a:extLst>
                <a:ext uri="{FF2B5EF4-FFF2-40B4-BE49-F238E27FC236}">
                  <a16:creationId xmlns:a16="http://schemas.microsoft.com/office/drawing/2014/main" id="{2C9350DD-25B0-4935-8F85-8EBE3E347947}"/>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pic>
        <p:nvPicPr>
          <p:cNvPr id="47109" name="Picture 13" descr="Picture2">
            <a:extLst>
              <a:ext uri="{FF2B5EF4-FFF2-40B4-BE49-F238E27FC236}">
                <a16:creationId xmlns:a16="http://schemas.microsoft.com/office/drawing/2014/main" id="{62995EDF-507F-422B-86A7-5A5DAF01352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22860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15">
            <a:extLst>
              <a:ext uri="{FF2B5EF4-FFF2-40B4-BE49-F238E27FC236}">
                <a16:creationId xmlns:a16="http://schemas.microsoft.com/office/drawing/2014/main" id="{905F27C9-6DCE-4559-9810-043641B7F8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6">
            <a:extLst>
              <a:ext uri="{FF2B5EF4-FFF2-40B4-BE49-F238E27FC236}">
                <a16:creationId xmlns:a16="http://schemas.microsoft.com/office/drawing/2014/main" id="{26022F90-D062-46DA-BF67-18AAA815F0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2971800"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ectangle 18" descr="Picture2">
            <a:extLst>
              <a:ext uri="{FF2B5EF4-FFF2-40B4-BE49-F238E27FC236}">
                <a16:creationId xmlns:a16="http://schemas.microsoft.com/office/drawing/2014/main" id="{D19E75FD-8862-45FE-9FB0-E28E1E27AF9D}"/>
              </a:ext>
            </a:extLst>
          </p:cNvPr>
          <p:cNvSpPr>
            <a:spLocks noChangeArrowheads="1"/>
          </p:cNvSpPr>
          <p:nvPr/>
        </p:nvSpPr>
        <p:spPr bwMode="auto">
          <a:xfrm>
            <a:off x="3276600" y="1600200"/>
            <a:ext cx="2971800" cy="2286000"/>
          </a:xfrm>
          <a:prstGeom prst="rect">
            <a:avLst/>
          </a:prstGeom>
          <a:blipFill dpi="0" rotWithShape="1">
            <a:blip r:embed="rId8"/>
            <a:srcRect/>
            <a:stretch>
              <a:fillRect/>
            </a:stretch>
          </a:blipFill>
          <a:ln w="28575">
            <a:solidFill>
              <a:srgbClr val="99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47113" name="Picture 19">
            <a:extLst>
              <a:ext uri="{FF2B5EF4-FFF2-40B4-BE49-F238E27FC236}">
                <a16:creationId xmlns:a16="http://schemas.microsoft.com/office/drawing/2014/main" id="{8CCFF722-4142-48FF-843D-A3A79481D1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3886200"/>
            <a:ext cx="2971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20" descr="DMC_21">
            <a:extLst>
              <a:ext uri="{FF2B5EF4-FFF2-40B4-BE49-F238E27FC236}">
                <a16:creationId xmlns:a16="http://schemas.microsoft.com/office/drawing/2014/main" id="{9284455B-0F89-40E7-9396-012C1DA167E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 y="3886200"/>
            <a:ext cx="296386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21" descr="_IMG">
            <a:extLst>
              <a:ext uri="{FF2B5EF4-FFF2-40B4-BE49-F238E27FC236}">
                <a16:creationId xmlns:a16="http://schemas.microsoft.com/office/drawing/2014/main" id="{AC9137E0-AFF6-43AB-B3F3-1DE0C32563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48400" y="1600200"/>
            <a:ext cx="2743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22" descr="IMG_">
            <a:extLst>
              <a:ext uri="{FF2B5EF4-FFF2-40B4-BE49-F238E27FC236}">
                <a16:creationId xmlns:a16="http://schemas.microsoft.com/office/drawing/2014/main" id="{0BEB5FA6-0995-4258-A8B1-D4624046A4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3886200"/>
            <a:ext cx="27432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KAMUFL-55">
            <a:extLst>
              <a:ext uri="{FF2B5EF4-FFF2-40B4-BE49-F238E27FC236}">
                <a16:creationId xmlns:a16="http://schemas.microsoft.com/office/drawing/2014/main" id="{2A744CC3-3DF7-40F6-B5A8-B5850810E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5" descr="OSNOWA-gore">
            <a:extLst>
              <a:ext uri="{FF2B5EF4-FFF2-40B4-BE49-F238E27FC236}">
                <a16:creationId xmlns:a16="http://schemas.microsoft.com/office/drawing/2014/main" id="{C039A0B1-0EA3-436A-BF2C-EA7D465F1B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6" name="Group 6">
            <a:extLst>
              <a:ext uri="{FF2B5EF4-FFF2-40B4-BE49-F238E27FC236}">
                <a16:creationId xmlns:a16="http://schemas.microsoft.com/office/drawing/2014/main" id="{6743675C-51AA-4055-9967-DCFCB178B6A6}"/>
              </a:ext>
            </a:extLst>
          </p:cNvPr>
          <p:cNvGrpSpPr>
            <a:grpSpLocks/>
          </p:cNvGrpSpPr>
          <p:nvPr/>
        </p:nvGrpSpPr>
        <p:grpSpPr bwMode="auto">
          <a:xfrm>
            <a:off x="1905000" y="381000"/>
            <a:ext cx="5905500" cy="685800"/>
            <a:chOff x="1208" y="229"/>
            <a:chExt cx="3720" cy="432"/>
          </a:xfrm>
        </p:grpSpPr>
        <p:sp>
          <p:nvSpPr>
            <p:cNvPr id="49160" name="Line 7">
              <a:extLst>
                <a:ext uri="{FF2B5EF4-FFF2-40B4-BE49-F238E27FC236}">
                  <a16:creationId xmlns:a16="http://schemas.microsoft.com/office/drawing/2014/main" id="{68CD0B2E-5EE8-4EC2-8237-3B946C65611E}"/>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49161" name="WordArt 8">
              <a:extLst>
                <a:ext uri="{FF2B5EF4-FFF2-40B4-BE49-F238E27FC236}">
                  <a16:creationId xmlns:a16="http://schemas.microsoft.com/office/drawing/2014/main" id="{854B0A5B-3B8B-4476-84C7-B6C7A96ED14D}"/>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49162" name="WordArt 9">
              <a:extLst>
                <a:ext uri="{FF2B5EF4-FFF2-40B4-BE49-F238E27FC236}">
                  <a16:creationId xmlns:a16="http://schemas.microsoft.com/office/drawing/2014/main" id="{72FBF7F3-1E5A-45A5-8B30-41FB1082A4A7}"/>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pic>
        <p:nvPicPr>
          <p:cNvPr id="49157" name="Picture 10" descr="Picture2">
            <a:extLst>
              <a:ext uri="{FF2B5EF4-FFF2-40B4-BE49-F238E27FC236}">
                <a16:creationId xmlns:a16="http://schemas.microsoft.com/office/drawing/2014/main" id="{7A10F220-9831-4DF4-8A04-988B2A6CBB6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22860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11">
            <a:extLst>
              <a:ext uri="{FF2B5EF4-FFF2-40B4-BE49-F238E27FC236}">
                <a16:creationId xmlns:a16="http://schemas.microsoft.com/office/drawing/2014/main" id="{2F953C6F-CB93-4377-B2D0-A65C15F45199}"/>
              </a:ext>
            </a:extLst>
          </p:cNvPr>
          <p:cNvSpPr txBox="1">
            <a:spLocks noChangeArrowheads="1"/>
          </p:cNvSpPr>
          <p:nvPr/>
        </p:nvSpPr>
        <p:spPr bwMode="auto">
          <a:xfrm>
            <a:off x="228600" y="1676400"/>
            <a:ext cx="8686800"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spcBef>
                <a:spcPct val="50000"/>
              </a:spcBef>
            </a:pPr>
            <a:r>
              <a:rPr lang="en-US" altLang="bg-BG" sz="2000"/>
              <a:t>	</a:t>
            </a:r>
            <a:r>
              <a:rPr lang="ru-RU" altLang="bg-BG" sz="2400">
                <a:solidFill>
                  <a:schemeClr val="bg1"/>
                </a:solidFill>
              </a:rPr>
              <a:t>Договорът за служба в доброволния резерв е тристранен и се подписва от резервиста, от министъра на отбраната или от оправомощено от него длъжностно лице и от работодателя/ органа по назначаване на резервиста/. </a:t>
            </a:r>
            <a:r>
              <a:rPr lang="en-US" altLang="bg-BG" sz="2400">
                <a:solidFill>
                  <a:schemeClr val="bg1"/>
                </a:solidFill>
              </a:rPr>
              <a:t>         </a:t>
            </a:r>
          </a:p>
          <a:p>
            <a:pPr algn="just" eaLnBrk="1" hangingPunct="1">
              <a:spcBef>
                <a:spcPct val="50000"/>
              </a:spcBef>
            </a:pPr>
            <a:r>
              <a:rPr lang="en-US" altLang="bg-BG" sz="2400">
                <a:solidFill>
                  <a:schemeClr val="bg1"/>
                </a:solidFill>
              </a:rPr>
              <a:t>	 </a:t>
            </a:r>
            <a:r>
              <a:rPr lang="ru-RU" altLang="bg-BG" sz="2400">
                <a:solidFill>
                  <a:schemeClr val="bg1"/>
                </a:solidFill>
              </a:rPr>
              <a:t>Максималният срок на договора за служба в доброволния резерв е не по-дълъг от 5 години. Същият може да се </a:t>
            </a:r>
            <a:r>
              <a:rPr lang="bg-BG" altLang="bg-BG" sz="2400">
                <a:solidFill>
                  <a:schemeClr val="bg1"/>
                </a:solidFill>
              </a:rPr>
              <a:t>удължи със същия срок, по предложение на резервиста или министъра на отбраната или оправомощено от него длъжностно лице, отправено от другите страни в тримесечен срок преди изтичането му.</a:t>
            </a:r>
          </a:p>
        </p:txBody>
      </p:sp>
      <p:pic>
        <p:nvPicPr>
          <p:cNvPr id="49159" name="Picture 12">
            <a:extLst>
              <a:ext uri="{FF2B5EF4-FFF2-40B4-BE49-F238E27FC236}">
                <a16:creationId xmlns:a16="http://schemas.microsoft.com/office/drawing/2014/main" id="{4D8700FC-81B1-49E7-9411-4663E76F98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KAMUFL-55">
            <a:extLst>
              <a:ext uri="{FF2B5EF4-FFF2-40B4-BE49-F238E27FC236}">
                <a16:creationId xmlns:a16="http://schemas.microsoft.com/office/drawing/2014/main" id="{F114703B-5282-471E-9D81-02290FF4E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5" descr="OSNOWA-gore">
            <a:extLst>
              <a:ext uri="{FF2B5EF4-FFF2-40B4-BE49-F238E27FC236}">
                <a16:creationId xmlns:a16="http://schemas.microsoft.com/office/drawing/2014/main" id="{206F9058-1E4A-4DDF-91D4-CFF4DEF97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4" name="Group 6">
            <a:extLst>
              <a:ext uri="{FF2B5EF4-FFF2-40B4-BE49-F238E27FC236}">
                <a16:creationId xmlns:a16="http://schemas.microsoft.com/office/drawing/2014/main" id="{EC3657CF-ACB2-4E34-AA99-B56C79665CCC}"/>
              </a:ext>
            </a:extLst>
          </p:cNvPr>
          <p:cNvGrpSpPr>
            <a:grpSpLocks/>
          </p:cNvGrpSpPr>
          <p:nvPr/>
        </p:nvGrpSpPr>
        <p:grpSpPr bwMode="auto">
          <a:xfrm>
            <a:off x="1917700" y="363538"/>
            <a:ext cx="5905500" cy="685800"/>
            <a:chOff x="1208" y="229"/>
            <a:chExt cx="3720" cy="432"/>
          </a:xfrm>
        </p:grpSpPr>
        <p:sp>
          <p:nvSpPr>
            <p:cNvPr id="51216" name="Line 7">
              <a:extLst>
                <a:ext uri="{FF2B5EF4-FFF2-40B4-BE49-F238E27FC236}">
                  <a16:creationId xmlns:a16="http://schemas.microsoft.com/office/drawing/2014/main" id="{855E6D87-E184-46F2-AB16-C48DC44C908F}"/>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51217" name="WordArt 8">
              <a:extLst>
                <a:ext uri="{FF2B5EF4-FFF2-40B4-BE49-F238E27FC236}">
                  <a16:creationId xmlns:a16="http://schemas.microsoft.com/office/drawing/2014/main" id="{CAF2E40D-0352-4A92-BB3B-C7AA382B620C}"/>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51218" name="WordArt 9">
              <a:extLst>
                <a:ext uri="{FF2B5EF4-FFF2-40B4-BE49-F238E27FC236}">
                  <a16:creationId xmlns:a16="http://schemas.microsoft.com/office/drawing/2014/main" id="{04878230-CD92-4C5A-82FA-9D8953DD6B94}"/>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pic>
        <p:nvPicPr>
          <p:cNvPr id="51205" name="Picture 10" descr="Picture2">
            <a:extLst>
              <a:ext uri="{FF2B5EF4-FFF2-40B4-BE49-F238E27FC236}">
                <a16:creationId xmlns:a16="http://schemas.microsoft.com/office/drawing/2014/main" id="{920591B0-A5E4-4085-B25A-130F9E0CA3D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07375" y="22860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1" descr="KAMUFL-55">
            <a:extLst>
              <a:ext uri="{FF2B5EF4-FFF2-40B4-BE49-F238E27FC236}">
                <a16:creationId xmlns:a16="http://schemas.microsoft.com/office/drawing/2014/main" id="{F4657AAA-2DCE-4232-8E2B-82406F77A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2" descr="Picture2">
            <a:extLst>
              <a:ext uri="{FF2B5EF4-FFF2-40B4-BE49-F238E27FC236}">
                <a16:creationId xmlns:a16="http://schemas.microsoft.com/office/drawing/2014/main" id="{47541646-8B5C-414B-83CE-1783FBC4AA9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2860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8" name="Group 13">
            <a:extLst>
              <a:ext uri="{FF2B5EF4-FFF2-40B4-BE49-F238E27FC236}">
                <a16:creationId xmlns:a16="http://schemas.microsoft.com/office/drawing/2014/main" id="{338A30D4-AAB2-4252-85CF-014591EC98A6}"/>
              </a:ext>
            </a:extLst>
          </p:cNvPr>
          <p:cNvGrpSpPr>
            <a:grpSpLocks/>
          </p:cNvGrpSpPr>
          <p:nvPr/>
        </p:nvGrpSpPr>
        <p:grpSpPr bwMode="auto">
          <a:xfrm>
            <a:off x="1905000" y="381000"/>
            <a:ext cx="5905500" cy="685800"/>
            <a:chOff x="1208" y="229"/>
            <a:chExt cx="3720" cy="432"/>
          </a:xfrm>
        </p:grpSpPr>
        <p:sp>
          <p:nvSpPr>
            <p:cNvPr id="51213" name="Line 14">
              <a:extLst>
                <a:ext uri="{FF2B5EF4-FFF2-40B4-BE49-F238E27FC236}">
                  <a16:creationId xmlns:a16="http://schemas.microsoft.com/office/drawing/2014/main" id="{C9B8A049-C2F0-422B-BD7B-9B888B15DD8F}"/>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51214" name="WordArt 15">
              <a:extLst>
                <a:ext uri="{FF2B5EF4-FFF2-40B4-BE49-F238E27FC236}">
                  <a16:creationId xmlns:a16="http://schemas.microsoft.com/office/drawing/2014/main" id="{E64EF93F-E2F6-43AA-A7F9-FDF5615A20A7}"/>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51215" name="WordArt 16">
              <a:extLst>
                <a:ext uri="{FF2B5EF4-FFF2-40B4-BE49-F238E27FC236}">
                  <a16:creationId xmlns:a16="http://schemas.microsoft.com/office/drawing/2014/main" id="{9C9CDFA9-9BB0-4CCB-A7BC-23CD96620576}"/>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sp>
        <p:nvSpPr>
          <p:cNvPr id="51209" name="Text Box 17">
            <a:extLst>
              <a:ext uri="{FF2B5EF4-FFF2-40B4-BE49-F238E27FC236}">
                <a16:creationId xmlns:a16="http://schemas.microsoft.com/office/drawing/2014/main" id="{B8CFD74F-72C4-4EC9-BC39-E0F487CD5856}"/>
              </a:ext>
            </a:extLst>
          </p:cNvPr>
          <p:cNvSpPr txBox="1">
            <a:spLocks noChangeArrowheads="1"/>
          </p:cNvSpPr>
          <p:nvPr/>
        </p:nvSpPr>
        <p:spPr bwMode="auto">
          <a:xfrm>
            <a:off x="533400" y="2362200"/>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bg-BG" altLang="bg-BG"/>
          </a:p>
        </p:txBody>
      </p:sp>
      <p:sp>
        <p:nvSpPr>
          <p:cNvPr id="51210" name="Text Box 18">
            <a:extLst>
              <a:ext uri="{FF2B5EF4-FFF2-40B4-BE49-F238E27FC236}">
                <a16:creationId xmlns:a16="http://schemas.microsoft.com/office/drawing/2014/main" id="{D8F2AD84-8CA8-4346-878A-8072E3F58914}"/>
              </a:ext>
            </a:extLst>
          </p:cNvPr>
          <p:cNvSpPr txBox="1">
            <a:spLocks noChangeArrowheads="1"/>
          </p:cNvSpPr>
          <p:nvPr/>
        </p:nvSpPr>
        <p:spPr bwMode="auto">
          <a:xfrm>
            <a:off x="381000" y="2362200"/>
            <a:ext cx="87630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spcBef>
                <a:spcPct val="50000"/>
              </a:spcBef>
            </a:pPr>
            <a:r>
              <a:rPr lang="ru-RU" altLang="bg-BG" sz="3600" b="1">
                <a:solidFill>
                  <a:schemeClr val="bg1"/>
                </a:solidFill>
              </a:rPr>
              <a:t>Комлектуване със запасни на военновременни формирования от въоръжените сили на Република на България за военно време.</a:t>
            </a:r>
            <a:endParaRPr lang="bg-BG" altLang="bg-BG" sz="3600" b="1">
              <a:solidFill>
                <a:schemeClr val="bg1"/>
              </a:solidFill>
            </a:endParaRPr>
          </a:p>
        </p:txBody>
      </p:sp>
      <p:pic>
        <p:nvPicPr>
          <p:cNvPr id="51211" name="Picture 19">
            <a:extLst>
              <a:ext uri="{FF2B5EF4-FFF2-40B4-BE49-F238E27FC236}">
                <a16:creationId xmlns:a16="http://schemas.microsoft.com/office/drawing/2014/main" id="{66C0F5E3-0935-436E-99FD-31FACE538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810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20" descr="OSNOWA-gore">
            <a:extLst>
              <a:ext uri="{FF2B5EF4-FFF2-40B4-BE49-F238E27FC236}">
                <a16:creationId xmlns:a16="http://schemas.microsoft.com/office/drawing/2014/main" id="{DAA0DF70-8A1C-42C7-A299-3B018CEA1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KAMUFL-55">
            <a:extLst>
              <a:ext uri="{FF2B5EF4-FFF2-40B4-BE49-F238E27FC236}">
                <a16:creationId xmlns:a16="http://schemas.microsoft.com/office/drawing/2014/main" id="{CB95FEA3-52B7-487B-838F-59F4AD588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descr="OSNOWA-gore">
            <a:extLst>
              <a:ext uri="{FF2B5EF4-FFF2-40B4-BE49-F238E27FC236}">
                <a16:creationId xmlns:a16="http://schemas.microsoft.com/office/drawing/2014/main" id="{A34AC111-C81E-4E25-B4AB-2EF30BC78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descr="Picture2">
            <a:extLst>
              <a:ext uri="{FF2B5EF4-FFF2-40B4-BE49-F238E27FC236}">
                <a16:creationId xmlns:a16="http://schemas.microsoft.com/office/drawing/2014/main" id="{424EB727-7962-4C81-AC13-EC33A3779FA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22860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9" name="Group 7">
            <a:extLst>
              <a:ext uri="{FF2B5EF4-FFF2-40B4-BE49-F238E27FC236}">
                <a16:creationId xmlns:a16="http://schemas.microsoft.com/office/drawing/2014/main" id="{39123712-94E4-416F-A7C3-620B873B20E8}"/>
              </a:ext>
            </a:extLst>
          </p:cNvPr>
          <p:cNvGrpSpPr>
            <a:grpSpLocks/>
          </p:cNvGrpSpPr>
          <p:nvPr/>
        </p:nvGrpSpPr>
        <p:grpSpPr bwMode="auto">
          <a:xfrm>
            <a:off x="1905000" y="381000"/>
            <a:ext cx="5905500" cy="685800"/>
            <a:chOff x="1208" y="229"/>
            <a:chExt cx="3720" cy="432"/>
          </a:xfrm>
        </p:grpSpPr>
        <p:sp>
          <p:nvSpPr>
            <p:cNvPr id="52235" name="Line 8">
              <a:extLst>
                <a:ext uri="{FF2B5EF4-FFF2-40B4-BE49-F238E27FC236}">
                  <a16:creationId xmlns:a16="http://schemas.microsoft.com/office/drawing/2014/main" id="{9399CD34-EDA7-4619-9AB9-EA0B668B7A48}"/>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52236" name="WordArt 9">
              <a:extLst>
                <a:ext uri="{FF2B5EF4-FFF2-40B4-BE49-F238E27FC236}">
                  <a16:creationId xmlns:a16="http://schemas.microsoft.com/office/drawing/2014/main" id="{07F00C23-DF5A-42FB-9947-FDB2A6AE2582}"/>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52237" name="WordArt 10">
              <a:extLst>
                <a:ext uri="{FF2B5EF4-FFF2-40B4-BE49-F238E27FC236}">
                  <a16:creationId xmlns:a16="http://schemas.microsoft.com/office/drawing/2014/main" id="{43F46B1F-2930-46A4-8D30-647996C6A68B}"/>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pic>
        <p:nvPicPr>
          <p:cNvPr id="52230" name="Picture 12">
            <a:extLst>
              <a:ext uri="{FF2B5EF4-FFF2-40B4-BE49-F238E27FC236}">
                <a16:creationId xmlns:a16="http://schemas.microsoft.com/office/drawing/2014/main" id="{4303F572-3506-4427-9D12-5BC6FDA2F7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8" name="Picture 14" descr="6  2">
            <a:extLst>
              <a:ext uri="{FF2B5EF4-FFF2-40B4-BE49-F238E27FC236}">
                <a16:creationId xmlns:a16="http://schemas.microsoft.com/office/drawing/2014/main" id="{22D35B43-72CD-4566-BCEE-6D6834DB87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447800"/>
            <a:ext cx="373380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9" name="Picture 15" descr="5  7">
            <a:extLst>
              <a:ext uri="{FF2B5EF4-FFF2-40B4-BE49-F238E27FC236}">
                <a16:creationId xmlns:a16="http://schemas.microsoft.com/office/drawing/2014/main" id="{77393E3B-13B1-42F9-955A-CEA0DAF43C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1447800"/>
            <a:ext cx="406241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00" name="Picture 16" descr="6  11">
            <a:extLst>
              <a:ext uri="{FF2B5EF4-FFF2-40B4-BE49-F238E27FC236}">
                <a16:creationId xmlns:a16="http://schemas.microsoft.com/office/drawing/2014/main" id="{B4A96572-42AC-475E-8290-2808211AC7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038600"/>
            <a:ext cx="3733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01" name="Picture 17" descr="6  13">
            <a:extLst>
              <a:ext uri="{FF2B5EF4-FFF2-40B4-BE49-F238E27FC236}">
                <a16:creationId xmlns:a16="http://schemas.microsoft.com/office/drawing/2014/main" id="{A4B003DA-FA50-42B9-AD14-2084C27F4F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4038600"/>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1198"/>
                                        </p:tgtEl>
                                        <p:attrNameLst>
                                          <p:attrName>style.visibility</p:attrName>
                                        </p:attrNameLst>
                                      </p:cBhvr>
                                      <p:to>
                                        <p:strVal val="visible"/>
                                      </p:to>
                                    </p:set>
                                    <p:animEffect transition="in" filter="box(in)">
                                      <p:cBhvr>
                                        <p:cTn id="7" dur="500"/>
                                        <p:tgtEl>
                                          <p:spTgt spid="2211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1199"/>
                                        </p:tgtEl>
                                        <p:attrNameLst>
                                          <p:attrName>style.visibility</p:attrName>
                                        </p:attrNameLst>
                                      </p:cBhvr>
                                      <p:to>
                                        <p:strVal val="visible"/>
                                      </p:to>
                                    </p:set>
                                    <p:animEffect transition="in" filter="box(in)">
                                      <p:cBhvr>
                                        <p:cTn id="12" dur="500"/>
                                        <p:tgtEl>
                                          <p:spTgt spid="2211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21200"/>
                                        </p:tgtEl>
                                        <p:attrNameLst>
                                          <p:attrName>style.visibility</p:attrName>
                                        </p:attrNameLst>
                                      </p:cBhvr>
                                      <p:to>
                                        <p:strVal val="visible"/>
                                      </p:to>
                                    </p:set>
                                    <p:animEffect transition="in" filter="checkerboard(across)">
                                      <p:cBhvr>
                                        <p:cTn id="17" dur="500"/>
                                        <p:tgtEl>
                                          <p:spTgt spid="2212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21201"/>
                                        </p:tgtEl>
                                        <p:attrNameLst>
                                          <p:attrName>style.visibility</p:attrName>
                                        </p:attrNameLst>
                                      </p:cBhvr>
                                      <p:to>
                                        <p:strVal val="visible"/>
                                      </p:to>
                                    </p:set>
                                    <p:animEffect transition="in" filter="checkerboard(across)">
                                      <p:cBhvr>
                                        <p:cTn id="22" dur="500"/>
                                        <p:tgtEl>
                                          <p:spTgt spid="221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A43526DD-9BA2-48EB-BD60-44412694DA5E}"/>
              </a:ext>
            </a:extLst>
          </p:cNvPr>
          <p:cNvSpPr>
            <a:spLocks noGrp="1" noChangeArrowheads="1"/>
          </p:cNvSpPr>
          <p:nvPr>
            <p:ph type="title"/>
          </p:nvPr>
        </p:nvSpPr>
        <p:spPr/>
        <p:txBody>
          <a:bodyPr/>
          <a:lstStyle/>
          <a:p>
            <a:pPr eaLnBrk="1" hangingPunct="1">
              <a:defRPr/>
            </a:pPr>
            <a:endParaRPr lang="bg-BG" altLang="bg-BG"/>
          </a:p>
        </p:txBody>
      </p:sp>
      <p:sp>
        <p:nvSpPr>
          <p:cNvPr id="222211" name="Rectangle 3">
            <a:extLst>
              <a:ext uri="{FF2B5EF4-FFF2-40B4-BE49-F238E27FC236}">
                <a16:creationId xmlns:a16="http://schemas.microsoft.com/office/drawing/2014/main" id="{C8071CD9-1E66-44BD-AA7C-245C13AB93AD}"/>
              </a:ext>
            </a:extLst>
          </p:cNvPr>
          <p:cNvSpPr>
            <a:spLocks noGrp="1" noChangeArrowheads="1"/>
          </p:cNvSpPr>
          <p:nvPr>
            <p:ph type="body" idx="1"/>
          </p:nvPr>
        </p:nvSpPr>
        <p:spPr/>
        <p:txBody>
          <a:bodyPr/>
          <a:lstStyle/>
          <a:p>
            <a:pPr eaLnBrk="1" hangingPunct="1">
              <a:defRPr/>
            </a:pPr>
            <a:endParaRPr lang="bg-BG" altLang="bg-BG"/>
          </a:p>
        </p:txBody>
      </p:sp>
      <p:grpSp>
        <p:nvGrpSpPr>
          <p:cNvPr id="54276" name="Group 12">
            <a:extLst>
              <a:ext uri="{FF2B5EF4-FFF2-40B4-BE49-F238E27FC236}">
                <a16:creationId xmlns:a16="http://schemas.microsoft.com/office/drawing/2014/main" id="{7F625A36-956F-4505-9BC0-9C532B650AB6}"/>
              </a:ext>
            </a:extLst>
          </p:cNvPr>
          <p:cNvGrpSpPr>
            <a:grpSpLocks/>
          </p:cNvGrpSpPr>
          <p:nvPr/>
        </p:nvGrpSpPr>
        <p:grpSpPr bwMode="auto">
          <a:xfrm>
            <a:off x="0" y="0"/>
            <a:ext cx="9296400" cy="6858000"/>
            <a:chOff x="-48" y="0"/>
            <a:chExt cx="5856" cy="4320"/>
          </a:xfrm>
        </p:grpSpPr>
        <p:pic>
          <p:nvPicPr>
            <p:cNvPr id="54281" name="Picture 4" descr="KAMUFL-55">
              <a:extLst>
                <a:ext uri="{FF2B5EF4-FFF2-40B4-BE49-F238E27FC236}">
                  <a16:creationId xmlns:a16="http://schemas.microsoft.com/office/drawing/2014/main" id="{D6D58D61-62A5-409B-B379-4CC3CD929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0"/>
              <a:ext cx="580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5" descr="OSNOWA-gore">
              <a:extLst>
                <a:ext uri="{FF2B5EF4-FFF2-40B4-BE49-F238E27FC236}">
                  <a16:creationId xmlns:a16="http://schemas.microsoft.com/office/drawing/2014/main" id="{62B5F433-DD94-4E06-A3DD-E9044F5EC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0"/>
              <a:ext cx="5856"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6" descr="Picture2">
              <a:extLst>
                <a:ext uri="{FF2B5EF4-FFF2-40B4-BE49-F238E27FC236}">
                  <a16:creationId xmlns:a16="http://schemas.microsoft.com/office/drawing/2014/main" id="{5761EF9F-735D-400E-969B-D13867C2A2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22" y="144"/>
              <a:ext cx="595"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84" name="Group 7">
              <a:extLst>
                <a:ext uri="{FF2B5EF4-FFF2-40B4-BE49-F238E27FC236}">
                  <a16:creationId xmlns:a16="http://schemas.microsoft.com/office/drawing/2014/main" id="{C41BF9D5-FCC6-43D1-BDC6-D3F17F66CF67}"/>
                </a:ext>
              </a:extLst>
            </p:cNvPr>
            <p:cNvGrpSpPr>
              <a:grpSpLocks/>
            </p:cNvGrpSpPr>
            <p:nvPr/>
          </p:nvGrpSpPr>
          <p:grpSpPr bwMode="auto">
            <a:xfrm>
              <a:off x="1152" y="240"/>
              <a:ext cx="3751" cy="432"/>
              <a:chOff x="1208" y="229"/>
              <a:chExt cx="3720" cy="432"/>
            </a:xfrm>
          </p:grpSpPr>
          <p:sp>
            <p:nvSpPr>
              <p:cNvPr id="54285" name="Line 8">
                <a:extLst>
                  <a:ext uri="{FF2B5EF4-FFF2-40B4-BE49-F238E27FC236}">
                    <a16:creationId xmlns:a16="http://schemas.microsoft.com/office/drawing/2014/main" id="{81933F65-4442-41E6-817D-11911F464017}"/>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54286" name="WordArt 9">
                <a:extLst>
                  <a:ext uri="{FF2B5EF4-FFF2-40B4-BE49-F238E27FC236}">
                    <a16:creationId xmlns:a16="http://schemas.microsoft.com/office/drawing/2014/main" id="{94BC14F3-1E98-4935-8D78-CEED9394ED42}"/>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54287" name="WordArt 10">
                <a:extLst>
                  <a:ext uri="{FF2B5EF4-FFF2-40B4-BE49-F238E27FC236}">
                    <a16:creationId xmlns:a16="http://schemas.microsoft.com/office/drawing/2014/main" id="{BEAC49C4-D2FA-4541-BB98-1170C12A3A75}"/>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grpSp>
      <p:pic>
        <p:nvPicPr>
          <p:cNvPr id="54277" name="Picture 14">
            <a:extLst>
              <a:ext uri="{FF2B5EF4-FFF2-40B4-BE49-F238E27FC236}">
                <a16:creationId xmlns:a16="http://schemas.microsoft.com/office/drawing/2014/main" id="{30A6EA94-FB2C-4C21-B5D1-24238E8D87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17" descr="6  9">
            <a:extLst>
              <a:ext uri="{FF2B5EF4-FFF2-40B4-BE49-F238E27FC236}">
                <a16:creationId xmlns:a16="http://schemas.microsoft.com/office/drawing/2014/main" id="{7BA8F634-AC62-4B38-924B-522B40C0B6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1143000"/>
            <a:ext cx="2590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18" descr="6  5">
            <a:extLst>
              <a:ext uri="{FF2B5EF4-FFF2-40B4-BE49-F238E27FC236}">
                <a16:creationId xmlns:a16="http://schemas.microsoft.com/office/drawing/2014/main" id="{79B8CAF6-CFF2-4B37-A55C-E2AC88154C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1219200"/>
            <a:ext cx="259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19" descr="17-sl">
            <a:extLst>
              <a:ext uri="{FF2B5EF4-FFF2-40B4-BE49-F238E27FC236}">
                <a16:creationId xmlns:a16="http://schemas.microsoft.com/office/drawing/2014/main" id="{30C5CD4D-1EEB-4713-A20B-2E5DDB79F1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267200"/>
            <a:ext cx="3962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3" descr="KAMUFL-55">
            <a:extLst>
              <a:ext uri="{FF2B5EF4-FFF2-40B4-BE49-F238E27FC236}">
                <a16:creationId xmlns:a16="http://schemas.microsoft.com/office/drawing/2014/main" id="{4EA210E1-2CAB-4525-969A-D906BB262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14" descr="OSNOWA-gore">
            <a:extLst>
              <a:ext uri="{FF2B5EF4-FFF2-40B4-BE49-F238E27FC236}">
                <a16:creationId xmlns:a16="http://schemas.microsoft.com/office/drawing/2014/main" id="{675ED5DD-7EF9-4829-B8F5-D8C54759B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964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5" descr="Picture2">
            <a:extLst>
              <a:ext uri="{FF2B5EF4-FFF2-40B4-BE49-F238E27FC236}">
                <a16:creationId xmlns:a16="http://schemas.microsoft.com/office/drawing/2014/main" id="{1C106866-6EBF-4E12-9777-DA48CF4C4F1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31175" y="228600"/>
            <a:ext cx="944563"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5" name="Group 16">
            <a:extLst>
              <a:ext uri="{FF2B5EF4-FFF2-40B4-BE49-F238E27FC236}">
                <a16:creationId xmlns:a16="http://schemas.microsoft.com/office/drawing/2014/main" id="{383FE93B-D047-4F20-881E-C42E89E5A799}"/>
              </a:ext>
            </a:extLst>
          </p:cNvPr>
          <p:cNvGrpSpPr>
            <a:grpSpLocks/>
          </p:cNvGrpSpPr>
          <p:nvPr/>
        </p:nvGrpSpPr>
        <p:grpSpPr bwMode="auto">
          <a:xfrm>
            <a:off x="1828800" y="381000"/>
            <a:ext cx="5954713" cy="685800"/>
            <a:chOff x="1208" y="229"/>
            <a:chExt cx="3720" cy="432"/>
          </a:xfrm>
        </p:grpSpPr>
        <p:sp>
          <p:nvSpPr>
            <p:cNvPr id="56334" name="Line 17">
              <a:extLst>
                <a:ext uri="{FF2B5EF4-FFF2-40B4-BE49-F238E27FC236}">
                  <a16:creationId xmlns:a16="http://schemas.microsoft.com/office/drawing/2014/main" id="{8420BAC0-0922-4F98-B4DA-F1BD551405E9}"/>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56335" name="WordArt 18">
              <a:extLst>
                <a:ext uri="{FF2B5EF4-FFF2-40B4-BE49-F238E27FC236}">
                  <a16:creationId xmlns:a16="http://schemas.microsoft.com/office/drawing/2014/main" id="{92F8F7FA-6FBE-46A1-83CB-0C7F785271CB}"/>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56336" name="WordArt 19">
              <a:extLst>
                <a:ext uri="{FF2B5EF4-FFF2-40B4-BE49-F238E27FC236}">
                  <a16:creationId xmlns:a16="http://schemas.microsoft.com/office/drawing/2014/main" id="{0F95BADC-FF2E-4DA9-BDE2-F598E8446147}"/>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pic>
        <p:nvPicPr>
          <p:cNvPr id="56326" name="Picture 21">
            <a:extLst>
              <a:ext uri="{FF2B5EF4-FFF2-40B4-BE49-F238E27FC236}">
                <a16:creationId xmlns:a16="http://schemas.microsoft.com/office/drawing/2014/main" id="{DA406C3A-B747-45E6-A8EA-4D96B1B3A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9" name="Picture 23" descr="bulgaria">
            <a:extLst>
              <a:ext uri="{FF2B5EF4-FFF2-40B4-BE49-F238E27FC236}">
                <a16:creationId xmlns:a16="http://schemas.microsoft.com/office/drawing/2014/main" id="{903C47EC-71A8-44D4-9B40-D93BB30B56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066800"/>
            <a:ext cx="88392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31" descr="alt">
            <a:extLst>
              <a:ext uri="{FF2B5EF4-FFF2-40B4-BE49-F238E27FC236}">
                <a16:creationId xmlns:a16="http://schemas.microsoft.com/office/drawing/2014/main" id="{1BB36E49-0E8B-4451-9D2C-51CAA234EA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7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33" descr="552687_337225976360065_277286948_n">
            <a:extLst>
              <a:ext uri="{FF2B5EF4-FFF2-40B4-BE49-F238E27FC236}">
                <a16:creationId xmlns:a16="http://schemas.microsoft.com/office/drawing/2014/main" id="{0291F98A-7FCE-4B22-AA22-C105F9849C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1981200"/>
            <a:ext cx="28194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35" descr="pic_F912-Wandelaar">
            <a:extLst>
              <a:ext uri="{FF2B5EF4-FFF2-40B4-BE49-F238E27FC236}">
                <a16:creationId xmlns:a16="http://schemas.microsoft.com/office/drawing/2014/main" id="{9E9DB1CF-0968-4798-8E98-0CF27A8C45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1371600"/>
            <a:ext cx="2667000"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Rectangle 37" descr="MI24297">
            <a:extLst>
              <a:ext uri="{FF2B5EF4-FFF2-40B4-BE49-F238E27FC236}">
                <a16:creationId xmlns:a16="http://schemas.microsoft.com/office/drawing/2014/main" id="{7FA93621-3EA8-4A78-ABBD-946266318AC3}"/>
              </a:ext>
            </a:extLst>
          </p:cNvPr>
          <p:cNvSpPr>
            <a:spLocks noChangeArrowheads="1"/>
          </p:cNvSpPr>
          <p:nvPr/>
        </p:nvSpPr>
        <p:spPr bwMode="auto">
          <a:xfrm>
            <a:off x="6553200" y="4038600"/>
            <a:ext cx="2590800" cy="2133600"/>
          </a:xfrm>
          <a:prstGeom prst="rect">
            <a:avLst/>
          </a:prstGeom>
          <a:blipFill dpi="0" rotWithShape="1">
            <a:blip r:embed="rId11"/>
            <a:srcRect/>
            <a:stretch>
              <a:fillRect/>
            </a:stretch>
          </a:blipFill>
          <a:ln w="28575">
            <a:solidFill>
              <a:srgbClr val="006699">
                <a:alpha val="70195"/>
              </a:srgb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56332" name="Picture 38" descr="IMG">
            <a:extLst>
              <a:ext uri="{FF2B5EF4-FFF2-40B4-BE49-F238E27FC236}">
                <a16:creationId xmlns:a16="http://schemas.microsoft.com/office/drawing/2014/main" id="{2A41FBA7-6A71-4D8B-86EC-8E08C91261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038600"/>
            <a:ext cx="2438400"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39">
            <a:extLst>
              <a:ext uri="{FF2B5EF4-FFF2-40B4-BE49-F238E27FC236}">
                <a16:creationId xmlns:a16="http://schemas.microsoft.com/office/drawing/2014/main" id="{1BF7E15B-2AD6-40B4-AC8B-2555EE35FC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0400" y="4800600"/>
            <a:ext cx="259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500"/>
                                  </p:stCondLst>
                                  <p:childTnLst>
                                    <p:set>
                                      <p:cBhvr>
                                        <p:cTn id="6" dur="1" fill="hold">
                                          <p:stCondLst>
                                            <p:cond delay="0"/>
                                          </p:stCondLst>
                                        </p:cTn>
                                        <p:tgtEl>
                                          <p:spTgt spid="224279"/>
                                        </p:tgtEl>
                                        <p:attrNameLst>
                                          <p:attrName>style.visibility</p:attrName>
                                        </p:attrNameLst>
                                      </p:cBhvr>
                                      <p:to>
                                        <p:strVal val="visible"/>
                                      </p:to>
                                    </p:set>
                                    <p:anim calcmode="lin" valueType="num">
                                      <p:cBhvr>
                                        <p:cTn id="7" dur="3000" fill="hold"/>
                                        <p:tgtEl>
                                          <p:spTgt spid="224279"/>
                                        </p:tgtEl>
                                        <p:attrNameLst>
                                          <p:attrName>ppt_w</p:attrName>
                                        </p:attrNameLst>
                                      </p:cBhvr>
                                      <p:tavLst>
                                        <p:tav tm="0">
                                          <p:val>
                                            <p:fltVal val="0"/>
                                          </p:val>
                                        </p:tav>
                                        <p:tav tm="100000">
                                          <p:val>
                                            <p:strVal val="#ppt_w"/>
                                          </p:val>
                                        </p:tav>
                                      </p:tavLst>
                                    </p:anim>
                                    <p:anim calcmode="lin" valueType="num">
                                      <p:cBhvr>
                                        <p:cTn id="8" dur="3000" fill="hold"/>
                                        <p:tgtEl>
                                          <p:spTgt spid="224279"/>
                                        </p:tgtEl>
                                        <p:attrNameLst>
                                          <p:attrName>ppt_h</p:attrName>
                                        </p:attrNameLst>
                                      </p:cBhvr>
                                      <p:tavLst>
                                        <p:tav tm="0">
                                          <p:val>
                                            <p:fltVal val="0"/>
                                          </p:val>
                                        </p:tav>
                                        <p:tav tm="100000">
                                          <p:val>
                                            <p:strVal val="#ppt_h"/>
                                          </p:val>
                                        </p:tav>
                                      </p:tavLst>
                                    </p:anim>
                                    <p:animEffect transition="in" filter="fade">
                                      <p:cBhvr>
                                        <p:cTn id="9" dur="3000"/>
                                        <p:tgtEl>
                                          <p:spTgt spid="22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oup 5">
            <a:extLst>
              <a:ext uri="{FF2B5EF4-FFF2-40B4-BE49-F238E27FC236}">
                <a16:creationId xmlns:a16="http://schemas.microsoft.com/office/drawing/2014/main" id="{5A8F4E0F-9BE4-4485-8A16-78FA819EFE3B}"/>
              </a:ext>
            </a:extLst>
          </p:cNvPr>
          <p:cNvGrpSpPr>
            <a:grpSpLocks/>
          </p:cNvGrpSpPr>
          <p:nvPr/>
        </p:nvGrpSpPr>
        <p:grpSpPr bwMode="auto">
          <a:xfrm>
            <a:off x="-1588" y="0"/>
            <a:ext cx="9296401" cy="7086600"/>
            <a:chOff x="-48" y="0"/>
            <a:chExt cx="5856" cy="4320"/>
          </a:xfrm>
        </p:grpSpPr>
        <p:pic>
          <p:nvPicPr>
            <p:cNvPr id="58376" name="Picture 6" descr="KAMUFL-55">
              <a:extLst>
                <a:ext uri="{FF2B5EF4-FFF2-40B4-BE49-F238E27FC236}">
                  <a16:creationId xmlns:a16="http://schemas.microsoft.com/office/drawing/2014/main" id="{78769643-08B8-4F2B-9249-AD357C209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0"/>
              <a:ext cx="580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7" descr="OSNOWA-gore">
              <a:extLst>
                <a:ext uri="{FF2B5EF4-FFF2-40B4-BE49-F238E27FC236}">
                  <a16:creationId xmlns:a16="http://schemas.microsoft.com/office/drawing/2014/main" id="{78876217-9CED-4B2C-83E6-EC7219D92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0"/>
              <a:ext cx="5856"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8" descr="Picture2">
              <a:extLst>
                <a:ext uri="{FF2B5EF4-FFF2-40B4-BE49-F238E27FC236}">
                  <a16:creationId xmlns:a16="http://schemas.microsoft.com/office/drawing/2014/main" id="{55740FF0-5285-49A4-A7DC-631CB18475C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22" y="144"/>
              <a:ext cx="595" cy="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9" name="Group 9">
              <a:extLst>
                <a:ext uri="{FF2B5EF4-FFF2-40B4-BE49-F238E27FC236}">
                  <a16:creationId xmlns:a16="http://schemas.microsoft.com/office/drawing/2014/main" id="{AC3D750C-FE31-4800-8456-5BE23FA39122}"/>
                </a:ext>
              </a:extLst>
            </p:cNvPr>
            <p:cNvGrpSpPr>
              <a:grpSpLocks/>
            </p:cNvGrpSpPr>
            <p:nvPr/>
          </p:nvGrpSpPr>
          <p:grpSpPr bwMode="auto">
            <a:xfrm>
              <a:off x="1152" y="240"/>
              <a:ext cx="3751" cy="432"/>
              <a:chOff x="1208" y="229"/>
              <a:chExt cx="3720" cy="432"/>
            </a:xfrm>
          </p:grpSpPr>
          <p:sp>
            <p:nvSpPr>
              <p:cNvPr id="58380" name="Line 10">
                <a:extLst>
                  <a:ext uri="{FF2B5EF4-FFF2-40B4-BE49-F238E27FC236}">
                    <a16:creationId xmlns:a16="http://schemas.microsoft.com/office/drawing/2014/main" id="{E5CD7AD3-311F-477E-8EA3-973C4F8A30D3}"/>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58381" name="WordArt 11">
                <a:extLst>
                  <a:ext uri="{FF2B5EF4-FFF2-40B4-BE49-F238E27FC236}">
                    <a16:creationId xmlns:a16="http://schemas.microsoft.com/office/drawing/2014/main" id="{A49DBC24-441B-419E-B070-6390F908ABC9}"/>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58382" name="WordArt 12">
                <a:extLst>
                  <a:ext uri="{FF2B5EF4-FFF2-40B4-BE49-F238E27FC236}">
                    <a16:creationId xmlns:a16="http://schemas.microsoft.com/office/drawing/2014/main" id="{F192FF81-D625-4CE8-9E0C-A908B0BA08BC}"/>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grpSp>
      <p:pic>
        <p:nvPicPr>
          <p:cNvPr id="58371" name="Picture 13">
            <a:extLst>
              <a:ext uri="{FF2B5EF4-FFF2-40B4-BE49-F238E27FC236}">
                <a16:creationId xmlns:a16="http://schemas.microsoft.com/office/drawing/2014/main" id="{7B8A956F-F404-47E3-8FB5-1561AD4293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9">
            <a:extLst>
              <a:ext uri="{FF2B5EF4-FFF2-40B4-BE49-F238E27FC236}">
                <a16:creationId xmlns:a16="http://schemas.microsoft.com/office/drawing/2014/main" id="{224F0C55-A04A-435D-843F-21ED3AD6D173}"/>
              </a:ext>
            </a:extLst>
          </p:cNvPr>
          <p:cNvSpPr txBox="1">
            <a:spLocks noChangeArrowheads="1"/>
          </p:cNvSpPr>
          <p:nvPr/>
        </p:nvSpPr>
        <p:spPr bwMode="auto">
          <a:xfrm>
            <a:off x="2209800" y="1524000"/>
            <a:ext cx="50339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bg-BG" altLang="bg-BG">
                <a:solidFill>
                  <a:srgbClr val="FF0000"/>
                </a:solidFill>
                <a:latin typeface="Times New Roman" panose="02020603050405020304" pitchFamily="18" charset="0"/>
                <a:cs typeface="Times New Roman" panose="02020603050405020304" pitchFamily="18" charset="0"/>
              </a:rPr>
              <a:t>ЗА КОНТАКТИ</a:t>
            </a:r>
            <a:r>
              <a:rPr lang="en-US" altLang="bg-BG">
                <a:solidFill>
                  <a:srgbClr val="FF0000"/>
                </a:solidFill>
                <a:latin typeface="Times New Roman" panose="02020603050405020304" pitchFamily="18" charset="0"/>
                <a:cs typeface="Times New Roman" panose="02020603050405020304" pitchFamily="18" charset="0"/>
              </a:rPr>
              <a:t> </a:t>
            </a:r>
            <a:r>
              <a:rPr lang="bg-BG" altLang="bg-BG">
                <a:solidFill>
                  <a:srgbClr val="FF0000"/>
                </a:solidFill>
                <a:latin typeface="Times New Roman" panose="02020603050405020304" pitchFamily="18" charset="0"/>
                <a:cs typeface="Times New Roman" panose="02020603050405020304" pitchFamily="18" charset="0"/>
              </a:rPr>
              <a:t>В СОФИЯ:</a:t>
            </a:r>
            <a:endParaRPr lang="en-US" altLang="bg-BG">
              <a:solidFill>
                <a:srgbClr val="FF0000"/>
              </a:solidFill>
              <a:latin typeface="Times New Roman" panose="02020603050405020304" pitchFamily="18" charset="0"/>
              <a:cs typeface="Times New Roman" panose="02020603050405020304" pitchFamily="18" charset="0"/>
            </a:endParaRPr>
          </a:p>
        </p:txBody>
      </p:sp>
      <p:sp>
        <p:nvSpPr>
          <p:cNvPr id="58373" name="Rectangle 12">
            <a:extLst>
              <a:ext uri="{FF2B5EF4-FFF2-40B4-BE49-F238E27FC236}">
                <a16:creationId xmlns:a16="http://schemas.microsoft.com/office/drawing/2014/main" id="{7D4AA24B-176A-43CB-86AD-12728E9EA8A5}"/>
              </a:ext>
            </a:extLst>
          </p:cNvPr>
          <p:cNvSpPr>
            <a:spLocks noChangeArrowheads="1"/>
          </p:cNvSpPr>
          <p:nvPr/>
        </p:nvSpPr>
        <p:spPr bwMode="auto">
          <a:xfrm>
            <a:off x="1981200" y="2209800"/>
            <a:ext cx="5562600" cy="2308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 typeface="Wingdings" panose="05000000000000000000" pitchFamily="2" charset="2"/>
              <a:buNone/>
            </a:pPr>
            <a:r>
              <a:rPr lang="bg-BG" altLang="bg-BG" sz="2400" b="1" u="sng">
                <a:latin typeface="Times New Roman" panose="02020603050405020304" pitchFamily="18" charset="0"/>
                <a:cs typeface="Times New Roman" panose="02020603050405020304" pitchFamily="18" charset="0"/>
              </a:rPr>
              <a:t>ЦЕНТРАЛНО ВОЕННО ОКРЪЖИЕ</a:t>
            </a:r>
            <a:endParaRPr lang="bg-BG" altLang="bg-BG" sz="2400" b="1">
              <a:latin typeface="Times New Roman" panose="02020603050405020304" pitchFamily="18" charset="0"/>
              <a:cs typeface="Times New Roman" panose="02020603050405020304" pitchFamily="18" charset="0"/>
            </a:endParaRPr>
          </a:p>
          <a:p>
            <a:pPr algn="ctr" eaLnBrk="1" hangingPunct="1">
              <a:spcBef>
                <a:spcPct val="0"/>
              </a:spcBef>
              <a:buClrTx/>
              <a:buSzTx/>
              <a:buFont typeface="Wingdings" panose="05000000000000000000" pitchFamily="2" charset="2"/>
              <a:buNone/>
            </a:pPr>
            <a:r>
              <a:rPr lang="bg-BG" altLang="bg-BG" sz="2400" b="1">
                <a:latin typeface="Times New Roman" panose="02020603050405020304" pitchFamily="18" charset="0"/>
                <a:cs typeface="Times New Roman" panose="02020603050405020304" pitchFamily="18" charset="0"/>
              </a:rPr>
              <a:t>гр. София 1000</a:t>
            </a:r>
          </a:p>
          <a:p>
            <a:pPr algn="ctr" eaLnBrk="1" hangingPunct="1">
              <a:spcBef>
                <a:spcPct val="0"/>
              </a:spcBef>
              <a:buClrTx/>
              <a:buSzTx/>
              <a:buFont typeface="Wingdings" panose="05000000000000000000" pitchFamily="2" charset="2"/>
              <a:buNone/>
            </a:pPr>
            <a:r>
              <a:rPr lang="bg-BG" altLang="bg-BG" sz="2400" b="1">
                <a:latin typeface="Times New Roman" panose="02020603050405020304" pitchFamily="18" charset="0"/>
                <a:cs typeface="Times New Roman" panose="02020603050405020304" pitchFamily="18" charset="0"/>
              </a:rPr>
              <a:t>ул. “Г. Бенковски” № 12</a:t>
            </a:r>
          </a:p>
          <a:p>
            <a:pPr algn="ctr" eaLnBrk="1" hangingPunct="1">
              <a:spcBef>
                <a:spcPct val="0"/>
              </a:spcBef>
              <a:buClrTx/>
              <a:buSzTx/>
              <a:buFont typeface="Wingdings" panose="05000000000000000000" pitchFamily="2" charset="2"/>
              <a:buNone/>
            </a:pPr>
            <a:r>
              <a:rPr lang="bg-BG" altLang="bg-BG" sz="2400" b="1">
                <a:latin typeface="Times New Roman" panose="02020603050405020304" pitchFamily="18" charset="0"/>
                <a:cs typeface="Times New Roman" panose="02020603050405020304" pitchFamily="18" charset="0"/>
              </a:rPr>
              <a:t>Тел. </a:t>
            </a:r>
            <a:r>
              <a:rPr lang="en-US" altLang="bg-BG" sz="2400" b="1">
                <a:latin typeface="Times New Roman" panose="02020603050405020304" pitchFamily="18" charset="0"/>
                <a:cs typeface="Times New Roman" panose="02020603050405020304" pitchFamily="18" charset="0"/>
              </a:rPr>
              <a:t>0</a:t>
            </a:r>
            <a:r>
              <a:rPr lang="bg-BG" altLang="bg-BG" sz="2400" b="1">
                <a:latin typeface="Times New Roman" panose="02020603050405020304" pitchFamily="18" charset="0"/>
                <a:cs typeface="Times New Roman" panose="02020603050405020304" pitchFamily="18" charset="0"/>
              </a:rPr>
              <a:t>882 80 63</a:t>
            </a:r>
            <a:r>
              <a:rPr lang="bg-BG" altLang="bg-BG" sz="2400">
                <a:latin typeface="Times New Roman" panose="02020603050405020304" pitchFamily="18" charset="0"/>
                <a:cs typeface="Times New Roman" panose="02020603050405020304" pitchFamily="18" charset="0"/>
              </a:rPr>
              <a:t> </a:t>
            </a:r>
            <a:r>
              <a:rPr lang="bg-BG" altLang="bg-BG" sz="2400" b="1">
                <a:latin typeface="Times New Roman" panose="02020603050405020304" pitchFamily="18" charset="0"/>
                <a:cs typeface="Times New Roman" panose="02020603050405020304" pitchFamily="18" charset="0"/>
              </a:rPr>
              <a:t>07</a:t>
            </a:r>
          </a:p>
          <a:p>
            <a:pPr algn="ctr" eaLnBrk="1" hangingPunct="1">
              <a:spcBef>
                <a:spcPct val="0"/>
              </a:spcBef>
              <a:buClrTx/>
              <a:buSzTx/>
              <a:buFont typeface="Wingdings" panose="05000000000000000000" pitchFamily="2" charset="2"/>
              <a:buNone/>
            </a:pPr>
            <a:r>
              <a:rPr lang="bg-BG" altLang="bg-BG" sz="2400" b="1">
                <a:latin typeface="Times New Roman" panose="02020603050405020304" pitchFamily="18" charset="0"/>
                <a:cs typeface="Times New Roman" panose="02020603050405020304" pitchFamily="18" charset="0"/>
              </a:rPr>
              <a:t>         0889 34 27 80</a:t>
            </a:r>
          </a:p>
          <a:p>
            <a:pPr lvl="1" algn="ctr" eaLnBrk="1" hangingPunct="1">
              <a:spcBef>
                <a:spcPct val="0"/>
              </a:spcBef>
              <a:buClrTx/>
              <a:buSzTx/>
              <a:buFont typeface="Wingdings" panose="05000000000000000000" pitchFamily="2" charset="2"/>
              <a:buNone/>
            </a:pPr>
            <a:r>
              <a:rPr lang="bg-BG" altLang="bg-BG" sz="2400" b="1">
                <a:latin typeface="Times New Roman" panose="02020603050405020304" pitchFamily="18" charset="0"/>
                <a:cs typeface="Times New Roman" panose="02020603050405020304" pitchFamily="18" charset="0"/>
              </a:rPr>
              <a:t> 02/92 23 822</a:t>
            </a:r>
            <a:endParaRPr lang="en-US" altLang="bg-BG" sz="2400" b="1">
              <a:latin typeface="Times New Roman" panose="02020603050405020304" pitchFamily="18" charset="0"/>
              <a:cs typeface="Times New Roman" panose="02020603050405020304" pitchFamily="18" charset="0"/>
            </a:endParaRPr>
          </a:p>
        </p:txBody>
      </p:sp>
      <p:sp>
        <p:nvSpPr>
          <p:cNvPr id="58374" name="Rectangle 10">
            <a:extLst>
              <a:ext uri="{FF2B5EF4-FFF2-40B4-BE49-F238E27FC236}">
                <a16:creationId xmlns:a16="http://schemas.microsoft.com/office/drawing/2014/main" id="{A5A18900-DABF-4151-A124-6728D44487C2}"/>
              </a:ext>
            </a:extLst>
          </p:cNvPr>
          <p:cNvSpPr>
            <a:spLocks noChangeArrowheads="1"/>
          </p:cNvSpPr>
          <p:nvPr/>
        </p:nvSpPr>
        <p:spPr bwMode="auto">
          <a:xfrm>
            <a:off x="457200" y="4495800"/>
            <a:ext cx="8569325" cy="1193800"/>
          </a:xfrm>
          <a:prstGeom prst="rect">
            <a:avLst/>
          </a:prstGeom>
          <a:noFill/>
          <a:ln w="57150" cmpd="thinThick">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endParaRPr lang="en-US" altLang="bg-BG" sz="1800">
              <a:latin typeface="Times New Roman" panose="02020603050405020304" pitchFamily="18" charset="0"/>
            </a:endParaRPr>
          </a:p>
        </p:txBody>
      </p:sp>
      <p:sp>
        <p:nvSpPr>
          <p:cNvPr id="58375" name="Text Box 11">
            <a:extLst>
              <a:ext uri="{FF2B5EF4-FFF2-40B4-BE49-F238E27FC236}">
                <a16:creationId xmlns:a16="http://schemas.microsoft.com/office/drawing/2014/main" id="{D37C004D-08AA-4EF4-99D6-6AE9411C190D}"/>
              </a:ext>
            </a:extLst>
          </p:cNvPr>
          <p:cNvSpPr txBox="1">
            <a:spLocks noChangeArrowheads="1"/>
          </p:cNvSpPr>
          <p:nvPr/>
        </p:nvSpPr>
        <p:spPr bwMode="auto">
          <a:xfrm>
            <a:off x="111125" y="4683125"/>
            <a:ext cx="8915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442913">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bg-BG" altLang="bg-BG" sz="2000" b="1" u="sng">
                <a:solidFill>
                  <a:srgbClr val="FF0000"/>
                </a:solidFill>
                <a:latin typeface="Times New Roman" panose="02020603050405020304" pitchFamily="18" charset="0"/>
                <a:cs typeface="Times New Roman" panose="02020603050405020304" pitchFamily="18" charset="0"/>
              </a:rPr>
              <a:t>ДОПЪЛНИТЕЛНА ИНФОРМАЦИЯ :</a:t>
            </a:r>
            <a:endParaRPr lang="en-US" altLang="bg-BG" sz="2000" b="1" u="sng">
              <a:solidFill>
                <a:srgbClr val="FF0000"/>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bg-BG" altLang="bg-BG" sz="2000" b="1">
                <a:latin typeface="Times New Roman" panose="02020603050405020304" pitchFamily="18" charset="0"/>
                <a:cs typeface="Times New Roman" panose="02020603050405020304" pitchFamily="18" charset="0"/>
              </a:rPr>
              <a:t>Във военните окръжия и офисите им в общините /районите по местоживеене .</a:t>
            </a:r>
            <a:r>
              <a:rPr lang="en-US" altLang="bg-BG" sz="2000" b="1">
                <a:solidFill>
                  <a:srgbClr val="FF000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OKLON.mp3">
            <a:hlinkClick r:id="" action="ppaction://media"/>
            <a:extLst>
              <a:ext uri="{FF2B5EF4-FFF2-40B4-BE49-F238E27FC236}">
                <a16:creationId xmlns:a16="http://schemas.microsoft.com/office/drawing/2014/main" id="{F6D9A1B2-FC09-4F4C-B5CB-AED6F20BB396}"/>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684213" y="6021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descr="16">
            <a:extLst>
              <a:ext uri="{FF2B5EF4-FFF2-40B4-BE49-F238E27FC236}">
                <a16:creationId xmlns:a16="http://schemas.microsoft.com/office/drawing/2014/main" id="{C600BC5A-EE55-42EA-99E3-2B85C198A8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404813"/>
            <a:ext cx="1873250"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9.HUBAWA SI MOQ GORO.mp3">
            <a:hlinkClick r:id="" action="ppaction://media"/>
            <a:extLst>
              <a:ext uri="{FF2B5EF4-FFF2-40B4-BE49-F238E27FC236}">
                <a16:creationId xmlns:a16="http://schemas.microsoft.com/office/drawing/2014/main" id="{774C7863-230E-4129-9665-3D86AE528D4C}"/>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7" name="Group 5">
            <a:extLst>
              <a:ext uri="{FF2B5EF4-FFF2-40B4-BE49-F238E27FC236}">
                <a16:creationId xmlns:a16="http://schemas.microsoft.com/office/drawing/2014/main" id="{A8B7342A-E9F2-467B-8D2D-9EB53F2AFFF5}"/>
              </a:ext>
            </a:extLst>
          </p:cNvPr>
          <p:cNvGrpSpPr>
            <a:grpSpLocks/>
          </p:cNvGrpSpPr>
          <p:nvPr/>
        </p:nvGrpSpPr>
        <p:grpSpPr bwMode="auto">
          <a:xfrm>
            <a:off x="-36513" y="0"/>
            <a:ext cx="9180513" cy="6884988"/>
            <a:chOff x="0" y="0"/>
            <a:chExt cx="5783" cy="4337"/>
          </a:xfrm>
        </p:grpSpPr>
        <p:sp>
          <p:nvSpPr>
            <p:cNvPr id="59408" name="Rectangle 6">
              <a:extLst>
                <a:ext uri="{FF2B5EF4-FFF2-40B4-BE49-F238E27FC236}">
                  <a16:creationId xmlns:a16="http://schemas.microsoft.com/office/drawing/2014/main" id="{9D450C6E-E30A-43D9-992A-F711D65078FF}"/>
                </a:ext>
              </a:extLst>
            </p:cNvPr>
            <p:cNvSpPr>
              <a:spLocks noChangeArrowheads="1"/>
            </p:cNvSpPr>
            <p:nvPr/>
          </p:nvSpPr>
          <p:spPr bwMode="auto">
            <a:xfrm>
              <a:off x="0" y="0"/>
              <a:ext cx="5760" cy="14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sp>
          <p:nvSpPr>
            <p:cNvPr id="59409" name="Rectangle 7">
              <a:extLst>
                <a:ext uri="{FF2B5EF4-FFF2-40B4-BE49-F238E27FC236}">
                  <a16:creationId xmlns:a16="http://schemas.microsoft.com/office/drawing/2014/main" id="{16EF522B-61FD-4748-ADE6-8B8D0805FD1E}"/>
                </a:ext>
              </a:extLst>
            </p:cNvPr>
            <p:cNvSpPr>
              <a:spLocks noChangeArrowheads="1"/>
            </p:cNvSpPr>
            <p:nvPr/>
          </p:nvSpPr>
          <p:spPr bwMode="auto">
            <a:xfrm>
              <a:off x="0" y="1434"/>
              <a:ext cx="5760" cy="1451"/>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sp>
          <p:nvSpPr>
            <p:cNvPr id="59410" name="Rectangle 8">
              <a:extLst>
                <a:ext uri="{FF2B5EF4-FFF2-40B4-BE49-F238E27FC236}">
                  <a16:creationId xmlns:a16="http://schemas.microsoft.com/office/drawing/2014/main" id="{02530B50-51E3-4CEA-913C-9CB140F8D332}"/>
                </a:ext>
              </a:extLst>
            </p:cNvPr>
            <p:cNvSpPr>
              <a:spLocks noChangeArrowheads="1"/>
            </p:cNvSpPr>
            <p:nvPr/>
          </p:nvSpPr>
          <p:spPr bwMode="auto">
            <a:xfrm>
              <a:off x="0" y="2886"/>
              <a:ext cx="5783" cy="145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grpSp>
      <p:sp>
        <p:nvSpPr>
          <p:cNvPr id="59398" name="Text Box 19">
            <a:extLst>
              <a:ext uri="{FF2B5EF4-FFF2-40B4-BE49-F238E27FC236}">
                <a16:creationId xmlns:a16="http://schemas.microsoft.com/office/drawing/2014/main" id="{CE51FFBB-E15F-4929-B324-BE898D8E9C88}"/>
              </a:ext>
            </a:extLst>
          </p:cNvPr>
          <p:cNvSpPr txBox="1">
            <a:spLocks noChangeArrowheads="1"/>
          </p:cNvSpPr>
          <p:nvPr/>
        </p:nvSpPr>
        <p:spPr bwMode="auto">
          <a:xfrm>
            <a:off x="0" y="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bg-BG" altLang="bg-BG"/>
          </a:p>
        </p:txBody>
      </p:sp>
      <p:sp>
        <p:nvSpPr>
          <p:cNvPr id="59399" name="Text Box 20">
            <a:extLst>
              <a:ext uri="{FF2B5EF4-FFF2-40B4-BE49-F238E27FC236}">
                <a16:creationId xmlns:a16="http://schemas.microsoft.com/office/drawing/2014/main" id="{EC214E4B-E45D-4E50-8BF4-962F4C78D6A2}"/>
              </a:ext>
            </a:extLst>
          </p:cNvPr>
          <p:cNvSpPr txBox="1">
            <a:spLocks noChangeArrowheads="1"/>
          </p:cNvSpPr>
          <p:nvPr/>
        </p:nvSpPr>
        <p:spPr bwMode="auto">
          <a:xfrm>
            <a:off x="-19050" y="228600"/>
            <a:ext cx="9144000" cy="20177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t>   </a:t>
            </a:r>
          </a:p>
          <a:p>
            <a:pPr eaLnBrk="1" hangingPunct="1">
              <a:spcBef>
                <a:spcPct val="50000"/>
              </a:spcBef>
            </a:pPr>
            <a:endParaRPr lang="en-US" altLang="bg-BG"/>
          </a:p>
          <a:p>
            <a:pPr eaLnBrk="1" hangingPunct="1">
              <a:spcBef>
                <a:spcPct val="50000"/>
              </a:spcBef>
            </a:pPr>
            <a:endParaRPr lang="en-US" altLang="bg-BG"/>
          </a:p>
          <a:p>
            <a:pPr eaLnBrk="1" hangingPunct="1">
              <a:spcBef>
                <a:spcPct val="50000"/>
              </a:spcBef>
            </a:pPr>
            <a:endParaRPr lang="en-US" altLang="bg-BG"/>
          </a:p>
          <a:p>
            <a:pPr eaLnBrk="1" hangingPunct="1">
              <a:spcBef>
                <a:spcPct val="50000"/>
              </a:spcBef>
            </a:pPr>
            <a:endParaRPr lang="bg-BG" altLang="bg-BG"/>
          </a:p>
        </p:txBody>
      </p:sp>
      <p:grpSp>
        <p:nvGrpSpPr>
          <p:cNvPr id="59400" name="Group 21">
            <a:extLst>
              <a:ext uri="{FF2B5EF4-FFF2-40B4-BE49-F238E27FC236}">
                <a16:creationId xmlns:a16="http://schemas.microsoft.com/office/drawing/2014/main" id="{60A36965-0B30-431B-9FDA-4B94CF2F11BA}"/>
              </a:ext>
            </a:extLst>
          </p:cNvPr>
          <p:cNvGrpSpPr>
            <a:grpSpLocks/>
          </p:cNvGrpSpPr>
          <p:nvPr/>
        </p:nvGrpSpPr>
        <p:grpSpPr bwMode="auto">
          <a:xfrm>
            <a:off x="1828800" y="381000"/>
            <a:ext cx="5954713" cy="685800"/>
            <a:chOff x="1208" y="229"/>
            <a:chExt cx="3720" cy="432"/>
          </a:xfrm>
        </p:grpSpPr>
        <p:sp>
          <p:nvSpPr>
            <p:cNvPr id="59405" name="Line 22">
              <a:extLst>
                <a:ext uri="{FF2B5EF4-FFF2-40B4-BE49-F238E27FC236}">
                  <a16:creationId xmlns:a16="http://schemas.microsoft.com/office/drawing/2014/main" id="{D4567EC6-8D5C-4D1C-B974-C5E3EA8AD03D}"/>
                </a:ext>
              </a:extLst>
            </p:cNvPr>
            <p:cNvSpPr>
              <a:spLocks noChangeShapeType="1"/>
            </p:cNvSpPr>
            <p:nvPr/>
          </p:nvSpPr>
          <p:spPr bwMode="auto">
            <a:xfrm flipV="1">
              <a:off x="1208" y="469"/>
              <a:ext cx="37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sp>
          <p:nvSpPr>
            <p:cNvPr id="59406" name="WordArt 23">
              <a:extLst>
                <a:ext uri="{FF2B5EF4-FFF2-40B4-BE49-F238E27FC236}">
                  <a16:creationId xmlns:a16="http://schemas.microsoft.com/office/drawing/2014/main" id="{1E98ABF9-E644-49EA-8EA4-9FED4B0EBCFF}"/>
                </a:ext>
              </a:extLst>
            </p:cNvPr>
            <p:cNvSpPr>
              <a:spLocks noChangeArrowheads="1" noChangeShapeType="1" noTextEdit="1"/>
            </p:cNvSpPr>
            <p:nvPr/>
          </p:nvSpPr>
          <p:spPr bwMode="auto">
            <a:xfrm>
              <a:off x="1632" y="528"/>
              <a:ext cx="2929" cy="133"/>
            </a:xfrm>
            <a:prstGeom prst="rect">
              <a:avLst/>
            </a:prstGeom>
          </p:spPr>
          <p:txBody>
            <a:bodyPr wrap="none" fromWordArt="1">
              <a:prstTxWarp prst="textPlain">
                <a:avLst>
                  <a:gd name="adj" fmla="val 50000"/>
                </a:avLst>
              </a:prstTxWarp>
            </a:bodyPr>
            <a:lstStyle/>
            <a:p>
              <a:pPr algn="ctr"/>
              <a:r>
                <a:rPr lang="bg-BG" sz="2400" kern="10">
                  <a:ln w="3175">
                    <a:solidFill>
                      <a:schemeClr val="tx1"/>
                    </a:solidFill>
                    <a:round/>
                    <a:headEnd/>
                    <a:tailEnd/>
                  </a:ln>
                  <a:solidFill>
                    <a:schemeClr val="bg2"/>
                  </a:solidFill>
                  <a:latin typeface="Arial Black" panose="020B0A04020102020204" pitchFamily="34" charset="0"/>
                </a:rPr>
                <a:t>ЦЕНТРАЛНО ВОЕННО ОКРЪЖИЕ</a:t>
              </a:r>
            </a:p>
          </p:txBody>
        </p:sp>
        <p:sp>
          <p:nvSpPr>
            <p:cNvPr id="59407" name="WordArt 24">
              <a:extLst>
                <a:ext uri="{FF2B5EF4-FFF2-40B4-BE49-F238E27FC236}">
                  <a16:creationId xmlns:a16="http://schemas.microsoft.com/office/drawing/2014/main" id="{492D7102-5CD2-4852-B2A9-604ACD272656}"/>
                </a:ext>
              </a:extLst>
            </p:cNvPr>
            <p:cNvSpPr>
              <a:spLocks noChangeArrowheads="1" noChangeShapeType="1" noTextEdit="1"/>
            </p:cNvSpPr>
            <p:nvPr/>
          </p:nvSpPr>
          <p:spPr bwMode="auto">
            <a:xfrm>
              <a:off x="1248" y="229"/>
              <a:ext cx="3639" cy="186"/>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grpSp>
      <p:pic>
        <p:nvPicPr>
          <p:cNvPr id="59401" name="Picture 25">
            <a:extLst>
              <a:ext uri="{FF2B5EF4-FFF2-40B4-BE49-F238E27FC236}">
                <a16:creationId xmlns:a16="http://schemas.microsoft.com/office/drawing/2014/main" id="{FE041D01-047C-457E-96CF-665DCBFE50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28600"/>
            <a:ext cx="838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26" descr="OSNOWA-gore">
            <a:extLst>
              <a:ext uri="{FF2B5EF4-FFF2-40B4-BE49-F238E27FC236}">
                <a16:creationId xmlns:a16="http://schemas.microsoft.com/office/drawing/2014/main" id="{185E27A7-6480-4AFC-B81A-E8138E76FD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36" name="Freeform 28">
            <a:extLst>
              <a:ext uri="{FF2B5EF4-FFF2-40B4-BE49-F238E27FC236}">
                <a16:creationId xmlns:a16="http://schemas.microsoft.com/office/drawing/2014/main" id="{8CBEED48-3341-4C0A-9794-E80BD19E13AE}"/>
              </a:ext>
            </a:extLst>
          </p:cNvPr>
          <p:cNvSpPr>
            <a:spLocks/>
          </p:cNvSpPr>
          <p:nvPr/>
        </p:nvSpPr>
        <p:spPr bwMode="auto">
          <a:xfrm>
            <a:off x="1371600" y="1524000"/>
            <a:ext cx="7343775" cy="4824413"/>
          </a:xfrm>
          <a:custGeom>
            <a:avLst/>
            <a:gdLst>
              <a:gd name="T0" fmla="*/ 708488 w 5276"/>
              <a:gd name="T1" fmla="*/ 149321 h 3554"/>
              <a:gd name="T2" fmla="*/ 640284 w 5276"/>
              <a:gd name="T3" fmla="*/ 545699 h 3554"/>
              <a:gd name="T4" fmla="*/ 1028630 w 5276"/>
              <a:gd name="T5" fmla="*/ 693662 h 3554"/>
              <a:gd name="T6" fmla="*/ 1432287 w 5276"/>
              <a:gd name="T7" fmla="*/ 612214 h 3554"/>
              <a:gd name="T8" fmla="*/ 1835944 w 5276"/>
              <a:gd name="T9" fmla="*/ 776467 h 3554"/>
              <a:gd name="T10" fmla="*/ 2240993 w 5276"/>
              <a:gd name="T11" fmla="*/ 875562 h 3554"/>
              <a:gd name="T12" fmla="*/ 2644650 w 5276"/>
              <a:gd name="T13" fmla="*/ 826693 h 3554"/>
              <a:gd name="T14" fmla="*/ 3083105 w 5276"/>
              <a:gd name="T15" fmla="*/ 810404 h 3554"/>
              <a:gd name="T16" fmla="*/ 3520168 w 5276"/>
              <a:gd name="T17" fmla="*/ 925788 h 3554"/>
              <a:gd name="T18" fmla="*/ 3958623 w 5276"/>
              <a:gd name="T19" fmla="*/ 958367 h 3554"/>
              <a:gd name="T20" fmla="*/ 4328874 w 5276"/>
              <a:gd name="T21" fmla="*/ 743888 h 3554"/>
              <a:gd name="T22" fmla="*/ 4717220 w 5276"/>
              <a:gd name="T23" fmla="*/ 446604 h 3554"/>
              <a:gd name="T24" fmla="*/ 5137580 w 5276"/>
              <a:gd name="T25" fmla="*/ 347510 h 3554"/>
              <a:gd name="T26" fmla="*/ 5576035 w 5276"/>
              <a:gd name="T27" fmla="*/ 248415 h 3554"/>
              <a:gd name="T28" fmla="*/ 6064600 w 5276"/>
              <a:gd name="T29" fmla="*/ 479183 h 3554"/>
              <a:gd name="T30" fmla="*/ 6501663 w 5276"/>
              <a:gd name="T31" fmla="*/ 545699 h 3554"/>
              <a:gd name="T32" fmla="*/ 6890009 w 5276"/>
              <a:gd name="T33" fmla="*/ 760178 h 3554"/>
              <a:gd name="T34" fmla="*/ 7343775 w 5276"/>
              <a:gd name="T35" fmla="*/ 942077 h 3554"/>
              <a:gd name="T36" fmla="*/ 7293666 w 5276"/>
              <a:gd name="T37" fmla="*/ 1354745 h 3554"/>
              <a:gd name="T38" fmla="*/ 6973524 w 5276"/>
              <a:gd name="T39" fmla="*/ 1504066 h 3554"/>
              <a:gd name="T40" fmla="*/ 6653382 w 5276"/>
              <a:gd name="T41" fmla="*/ 1702255 h 3554"/>
              <a:gd name="T42" fmla="*/ 6349943 w 5276"/>
              <a:gd name="T43" fmla="*/ 1801349 h 3554"/>
              <a:gd name="T44" fmla="*/ 6569867 w 5276"/>
              <a:gd name="T45" fmla="*/ 2114923 h 3554"/>
              <a:gd name="T46" fmla="*/ 6501663 w 5276"/>
              <a:gd name="T47" fmla="*/ 2527591 h 3554"/>
              <a:gd name="T48" fmla="*/ 6266428 w 5276"/>
              <a:gd name="T49" fmla="*/ 2858811 h 3554"/>
              <a:gd name="T50" fmla="*/ 5929583 w 5276"/>
              <a:gd name="T51" fmla="*/ 3023064 h 3554"/>
              <a:gd name="T52" fmla="*/ 6266428 w 5276"/>
              <a:gd name="T53" fmla="*/ 3172384 h 3554"/>
              <a:gd name="T54" fmla="*/ 6451554 w 5276"/>
              <a:gd name="T55" fmla="*/ 3552473 h 3554"/>
              <a:gd name="T56" fmla="*/ 6434851 w 5276"/>
              <a:gd name="T57" fmla="*/ 3849757 h 3554"/>
              <a:gd name="T58" fmla="*/ 6047897 w 5276"/>
              <a:gd name="T59" fmla="*/ 3700436 h 3554"/>
              <a:gd name="T60" fmla="*/ 5711052 w 5276"/>
              <a:gd name="T61" fmla="*/ 3502247 h 3554"/>
              <a:gd name="T62" fmla="*/ 5306003 w 5276"/>
              <a:gd name="T63" fmla="*/ 3635278 h 3554"/>
              <a:gd name="T64" fmla="*/ 4902346 w 5276"/>
              <a:gd name="T65" fmla="*/ 3700436 h 3554"/>
              <a:gd name="T66" fmla="*/ 4582204 w 5276"/>
              <a:gd name="T67" fmla="*/ 3981430 h 3554"/>
              <a:gd name="T68" fmla="*/ 4245359 w 5276"/>
              <a:gd name="T69" fmla="*/ 4130751 h 3554"/>
              <a:gd name="T70" fmla="*/ 4312171 w 5276"/>
              <a:gd name="T71" fmla="*/ 4527129 h 3554"/>
              <a:gd name="T72" fmla="*/ 3941920 w 5276"/>
              <a:gd name="T73" fmla="*/ 4709029 h 3554"/>
              <a:gd name="T74" fmla="*/ 3520168 w 5276"/>
              <a:gd name="T75" fmla="*/ 4808123 h 3554"/>
              <a:gd name="T76" fmla="*/ 3099808 w 5276"/>
              <a:gd name="T77" fmla="*/ 4658803 h 3554"/>
              <a:gd name="T78" fmla="*/ 2712854 w 5276"/>
              <a:gd name="T79" fmla="*/ 4460614 h 3554"/>
              <a:gd name="T80" fmla="*/ 2291102 w 5276"/>
              <a:gd name="T81" fmla="*/ 4229846 h 3554"/>
              <a:gd name="T82" fmla="*/ 1904148 w 5276"/>
              <a:gd name="T83" fmla="*/ 4428035 h 3554"/>
              <a:gd name="T84" fmla="*/ 1482396 w 5276"/>
              <a:gd name="T85" fmla="*/ 4460614 h 3554"/>
              <a:gd name="T86" fmla="*/ 1028630 w 5276"/>
              <a:gd name="T87" fmla="*/ 4609934 h 3554"/>
              <a:gd name="T88" fmla="*/ 673690 w 5276"/>
              <a:gd name="T89" fmla="*/ 4543419 h 3554"/>
              <a:gd name="T90" fmla="*/ 640284 w 5276"/>
              <a:gd name="T91" fmla="*/ 4130751 h 3554"/>
              <a:gd name="T92" fmla="*/ 556768 w 5276"/>
              <a:gd name="T93" fmla="*/ 3799531 h 3554"/>
              <a:gd name="T94" fmla="*/ 421752 w 5276"/>
              <a:gd name="T95" fmla="*/ 3419442 h 3554"/>
              <a:gd name="T96" fmla="*/ 51501 w 5276"/>
              <a:gd name="T97" fmla="*/ 3122158 h 3554"/>
              <a:gd name="T98" fmla="*/ 84907 w 5276"/>
              <a:gd name="T99" fmla="*/ 2725780 h 3554"/>
              <a:gd name="T100" fmla="*/ 84907 w 5276"/>
              <a:gd name="T101" fmla="*/ 2264243 h 3554"/>
              <a:gd name="T102" fmla="*/ 471861 w 5276"/>
              <a:gd name="T103" fmla="*/ 2114923 h 3554"/>
              <a:gd name="T104" fmla="*/ 741894 w 5276"/>
              <a:gd name="T105" fmla="*/ 1751123 h 3554"/>
              <a:gd name="T106" fmla="*/ 505267 w 5276"/>
              <a:gd name="T107" fmla="*/ 1354745 h 3554"/>
              <a:gd name="T108" fmla="*/ 203220 w 5276"/>
              <a:gd name="T109" fmla="*/ 1057461 h 3554"/>
              <a:gd name="T110" fmla="*/ 0 w 5276"/>
              <a:gd name="T111" fmla="*/ 644794 h 3554"/>
              <a:gd name="T112" fmla="*/ 135016 w 5276"/>
              <a:gd name="T113" fmla="*/ 280994 h 35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276" h="3554">
                <a:moveTo>
                  <a:pt x="267" y="0"/>
                </a:moveTo>
                <a:lnTo>
                  <a:pt x="279" y="0"/>
                </a:lnTo>
                <a:lnTo>
                  <a:pt x="315" y="0"/>
                </a:lnTo>
                <a:lnTo>
                  <a:pt x="339" y="13"/>
                </a:lnTo>
                <a:lnTo>
                  <a:pt x="376" y="13"/>
                </a:lnTo>
                <a:lnTo>
                  <a:pt x="400" y="37"/>
                </a:lnTo>
                <a:lnTo>
                  <a:pt x="436" y="49"/>
                </a:lnTo>
                <a:lnTo>
                  <a:pt x="472" y="61"/>
                </a:lnTo>
                <a:lnTo>
                  <a:pt x="484" y="86"/>
                </a:lnTo>
                <a:lnTo>
                  <a:pt x="509" y="110"/>
                </a:lnTo>
                <a:lnTo>
                  <a:pt x="545" y="146"/>
                </a:lnTo>
                <a:lnTo>
                  <a:pt x="545" y="171"/>
                </a:lnTo>
                <a:lnTo>
                  <a:pt x="545" y="195"/>
                </a:lnTo>
                <a:lnTo>
                  <a:pt x="557" y="232"/>
                </a:lnTo>
                <a:lnTo>
                  <a:pt x="521" y="244"/>
                </a:lnTo>
                <a:lnTo>
                  <a:pt x="509" y="280"/>
                </a:lnTo>
                <a:lnTo>
                  <a:pt x="472" y="305"/>
                </a:lnTo>
                <a:lnTo>
                  <a:pt x="472" y="329"/>
                </a:lnTo>
                <a:lnTo>
                  <a:pt x="460" y="365"/>
                </a:lnTo>
                <a:lnTo>
                  <a:pt x="460" y="402"/>
                </a:lnTo>
                <a:lnTo>
                  <a:pt x="484" y="426"/>
                </a:lnTo>
                <a:lnTo>
                  <a:pt x="509" y="463"/>
                </a:lnTo>
                <a:lnTo>
                  <a:pt x="509" y="487"/>
                </a:lnTo>
                <a:lnTo>
                  <a:pt x="545" y="511"/>
                </a:lnTo>
                <a:lnTo>
                  <a:pt x="581" y="511"/>
                </a:lnTo>
                <a:lnTo>
                  <a:pt x="618" y="536"/>
                </a:lnTo>
                <a:lnTo>
                  <a:pt x="642" y="536"/>
                </a:lnTo>
                <a:lnTo>
                  <a:pt x="678" y="536"/>
                </a:lnTo>
                <a:lnTo>
                  <a:pt x="702" y="524"/>
                </a:lnTo>
                <a:lnTo>
                  <a:pt x="739" y="511"/>
                </a:lnTo>
                <a:lnTo>
                  <a:pt x="763" y="499"/>
                </a:lnTo>
                <a:lnTo>
                  <a:pt x="799" y="475"/>
                </a:lnTo>
                <a:lnTo>
                  <a:pt x="811" y="451"/>
                </a:lnTo>
                <a:lnTo>
                  <a:pt x="847" y="438"/>
                </a:lnTo>
                <a:lnTo>
                  <a:pt x="872" y="414"/>
                </a:lnTo>
                <a:lnTo>
                  <a:pt x="908" y="414"/>
                </a:lnTo>
                <a:lnTo>
                  <a:pt x="944" y="438"/>
                </a:lnTo>
                <a:lnTo>
                  <a:pt x="968" y="463"/>
                </a:lnTo>
                <a:lnTo>
                  <a:pt x="1005" y="463"/>
                </a:lnTo>
                <a:lnTo>
                  <a:pt x="1029" y="451"/>
                </a:lnTo>
                <a:lnTo>
                  <a:pt x="1065" y="451"/>
                </a:lnTo>
                <a:lnTo>
                  <a:pt x="1089" y="451"/>
                </a:lnTo>
                <a:lnTo>
                  <a:pt x="1138" y="463"/>
                </a:lnTo>
                <a:lnTo>
                  <a:pt x="1162" y="463"/>
                </a:lnTo>
                <a:lnTo>
                  <a:pt x="1198" y="487"/>
                </a:lnTo>
                <a:lnTo>
                  <a:pt x="1198" y="511"/>
                </a:lnTo>
                <a:lnTo>
                  <a:pt x="1247" y="536"/>
                </a:lnTo>
                <a:lnTo>
                  <a:pt x="1259" y="560"/>
                </a:lnTo>
                <a:lnTo>
                  <a:pt x="1283" y="572"/>
                </a:lnTo>
                <a:lnTo>
                  <a:pt x="1319" y="572"/>
                </a:lnTo>
                <a:lnTo>
                  <a:pt x="1356" y="597"/>
                </a:lnTo>
                <a:lnTo>
                  <a:pt x="1380" y="597"/>
                </a:lnTo>
                <a:lnTo>
                  <a:pt x="1416" y="597"/>
                </a:lnTo>
                <a:lnTo>
                  <a:pt x="1440" y="584"/>
                </a:lnTo>
                <a:lnTo>
                  <a:pt x="1477" y="584"/>
                </a:lnTo>
                <a:lnTo>
                  <a:pt x="1501" y="597"/>
                </a:lnTo>
                <a:lnTo>
                  <a:pt x="1537" y="597"/>
                </a:lnTo>
                <a:lnTo>
                  <a:pt x="1574" y="597"/>
                </a:lnTo>
                <a:lnTo>
                  <a:pt x="1586" y="621"/>
                </a:lnTo>
                <a:lnTo>
                  <a:pt x="1610" y="645"/>
                </a:lnTo>
                <a:lnTo>
                  <a:pt x="1634" y="670"/>
                </a:lnTo>
                <a:lnTo>
                  <a:pt x="1682" y="682"/>
                </a:lnTo>
                <a:lnTo>
                  <a:pt x="1695" y="694"/>
                </a:lnTo>
                <a:lnTo>
                  <a:pt x="1731" y="694"/>
                </a:lnTo>
                <a:lnTo>
                  <a:pt x="1755" y="706"/>
                </a:lnTo>
                <a:lnTo>
                  <a:pt x="1779" y="706"/>
                </a:lnTo>
                <a:lnTo>
                  <a:pt x="1828" y="645"/>
                </a:lnTo>
                <a:lnTo>
                  <a:pt x="1840" y="609"/>
                </a:lnTo>
                <a:lnTo>
                  <a:pt x="1864" y="597"/>
                </a:lnTo>
                <a:lnTo>
                  <a:pt x="1900" y="609"/>
                </a:lnTo>
                <a:lnTo>
                  <a:pt x="1937" y="597"/>
                </a:lnTo>
                <a:lnTo>
                  <a:pt x="1961" y="597"/>
                </a:lnTo>
                <a:lnTo>
                  <a:pt x="1997" y="597"/>
                </a:lnTo>
                <a:lnTo>
                  <a:pt x="2021" y="597"/>
                </a:lnTo>
                <a:lnTo>
                  <a:pt x="2058" y="597"/>
                </a:lnTo>
                <a:lnTo>
                  <a:pt x="2082" y="597"/>
                </a:lnTo>
                <a:lnTo>
                  <a:pt x="2130" y="597"/>
                </a:lnTo>
                <a:lnTo>
                  <a:pt x="2154" y="597"/>
                </a:lnTo>
                <a:lnTo>
                  <a:pt x="2191" y="597"/>
                </a:lnTo>
                <a:lnTo>
                  <a:pt x="2215" y="597"/>
                </a:lnTo>
                <a:lnTo>
                  <a:pt x="2239" y="597"/>
                </a:lnTo>
                <a:lnTo>
                  <a:pt x="2275" y="621"/>
                </a:lnTo>
                <a:lnTo>
                  <a:pt x="2300" y="645"/>
                </a:lnTo>
                <a:lnTo>
                  <a:pt x="2348" y="645"/>
                </a:lnTo>
                <a:lnTo>
                  <a:pt x="2372" y="645"/>
                </a:lnTo>
                <a:lnTo>
                  <a:pt x="2408" y="670"/>
                </a:lnTo>
                <a:lnTo>
                  <a:pt x="2433" y="682"/>
                </a:lnTo>
                <a:lnTo>
                  <a:pt x="2469" y="682"/>
                </a:lnTo>
                <a:lnTo>
                  <a:pt x="2493" y="682"/>
                </a:lnTo>
                <a:lnTo>
                  <a:pt x="2529" y="682"/>
                </a:lnTo>
                <a:lnTo>
                  <a:pt x="2566" y="682"/>
                </a:lnTo>
                <a:lnTo>
                  <a:pt x="2590" y="694"/>
                </a:lnTo>
                <a:lnTo>
                  <a:pt x="2626" y="694"/>
                </a:lnTo>
                <a:lnTo>
                  <a:pt x="2650" y="694"/>
                </a:lnTo>
                <a:lnTo>
                  <a:pt x="2687" y="718"/>
                </a:lnTo>
                <a:lnTo>
                  <a:pt x="2711" y="718"/>
                </a:lnTo>
                <a:lnTo>
                  <a:pt x="2747" y="718"/>
                </a:lnTo>
                <a:lnTo>
                  <a:pt x="2784" y="718"/>
                </a:lnTo>
                <a:lnTo>
                  <a:pt x="2808" y="706"/>
                </a:lnTo>
                <a:lnTo>
                  <a:pt x="2844" y="706"/>
                </a:lnTo>
                <a:lnTo>
                  <a:pt x="2868" y="682"/>
                </a:lnTo>
                <a:lnTo>
                  <a:pt x="2905" y="682"/>
                </a:lnTo>
                <a:lnTo>
                  <a:pt x="2929" y="682"/>
                </a:lnTo>
                <a:lnTo>
                  <a:pt x="2965" y="657"/>
                </a:lnTo>
                <a:lnTo>
                  <a:pt x="2989" y="633"/>
                </a:lnTo>
                <a:lnTo>
                  <a:pt x="3001" y="597"/>
                </a:lnTo>
                <a:lnTo>
                  <a:pt x="3038" y="597"/>
                </a:lnTo>
                <a:lnTo>
                  <a:pt x="3062" y="584"/>
                </a:lnTo>
                <a:lnTo>
                  <a:pt x="3074" y="548"/>
                </a:lnTo>
                <a:lnTo>
                  <a:pt x="3110" y="548"/>
                </a:lnTo>
                <a:lnTo>
                  <a:pt x="3122" y="511"/>
                </a:lnTo>
                <a:lnTo>
                  <a:pt x="3159" y="499"/>
                </a:lnTo>
                <a:lnTo>
                  <a:pt x="3183" y="475"/>
                </a:lnTo>
                <a:lnTo>
                  <a:pt x="3207" y="451"/>
                </a:lnTo>
                <a:lnTo>
                  <a:pt x="3231" y="414"/>
                </a:lnTo>
                <a:lnTo>
                  <a:pt x="3268" y="390"/>
                </a:lnTo>
                <a:lnTo>
                  <a:pt x="3292" y="365"/>
                </a:lnTo>
                <a:lnTo>
                  <a:pt x="3340" y="341"/>
                </a:lnTo>
                <a:lnTo>
                  <a:pt x="3364" y="329"/>
                </a:lnTo>
                <a:lnTo>
                  <a:pt x="3389" y="329"/>
                </a:lnTo>
                <a:lnTo>
                  <a:pt x="3401" y="292"/>
                </a:lnTo>
                <a:lnTo>
                  <a:pt x="3449" y="292"/>
                </a:lnTo>
                <a:lnTo>
                  <a:pt x="3473" y="292"/>
                </a:lnTo>
                <a:lnTo>
                  <a:pt x="3510" y="280"/>
                </a:lnTo>
                <a:lnTo>
                  <a:pt x="3534" y="268"/>
                </a:lnTo>
                <a:lnTo>
                  <a:pt x="3570" y="268"/>
                </a:lnTo>
                <a:lnTo>
                  <a:pt x="3594" y="268"/>
                </a:lnTo>
                <a:lnTo>
                  <a:pt x="3631" y="268"/>
                </a:lnTo>
                <a:lnTo>
                  <a:pt x="3667" y="268"/>
                </a:lnTo>
                <a:lnTo>
                  <a:pt x="3691" y="256"/>
                </a:lnTo>
                <a:lnTo>
                  <a:pt x="3727" y="256"/>
                </a:lnTo>
                <a:lnTo>
                  <a:pt x="3764" y="244"/>
                </a:lnTo>
                <a:lnTo>
                  <a:pt x="3788" y="232"/>
                </a:lnTo>
                <a:lnTo>
                  <a:pt x="3812" y="219"/>
                </a:lnTo>
                <a:lnTo>
                  <a:pt x="3848" y="195"/>
                </a:lnTo>
                <a:lnTo>
                  <a:pt x="3885" y="183"/>
                </a:lnTo>
                <a:lnTo>
                  <a:pt x="3921" y="183"/>
                </a:lnTo>
                <a:lnTo>
                  <a:pt x="3945" y="183"/>
                </a:lnTo>
                <a:lnTo>
                  <a:pt x="3969" y="183"/>
                </a:lnTo>
                <a:lnTo>
                  <a:pt x="4006" y="183"/>
                </a:lnTo>
                <a:lnTo>
                  <a:pt x="4054" y="219"/>
                </a:lnTo>
                <a:lnTo>
                  <a:pt x="4090" y="244"/>
                </a:lnTo>
                <a:lnTo>
                  <a:pt x="4115" y="244"/>
                </a:lnTo>
                <a:lnTo>
                  <a:pt x="4151" y="256"/>
                </a:lnTo>
                <a:lnTo>
                  <a:pt x="4199" y="280"/>
                </a:lnTo>
                <a:lnTo>
                  <a:pt x="4236" y="280"/>
                </a:lnTo>
                <a:lnTo>
                  <a:pt x="4260" y="292"/>
                </a:lnTo>
                <a:lnTo>
                  <a:pt x="4284" y="305"/>
                </a:lnTo>
                <a:lnTo>
                  <a:pt x="4320" y="329"/>
                </a:lnTo>
                <a:lnTo>
                  <a:pt x="4357" y="353"/>
                </a:lnTo>
                <a:lnTo>
                  <a:pt x="4381" y="378"/>
                </a:lnTo>
                <a:lnTo>
                  <a:pt x="4417" y="402"/>
                </a:lnTo>
                <a:lnTo>
                  <a:pt x="4441" y="414"/>
                </a:lnTo>
                <a:lnTo>
                  <a:pt x="4478" y="414"/>
                </a:lnTo>
                <a:lnTo>
                  <a:pt x="4502" y="414"/>
                </a:lnTo>
                <a:lnTo>
                  <a:pt x="4550" y="414"/>
                </a:lnTo>
                <a:lnTo>
                  <a:pt x="4575" y="414"/>
                </a:lnTo>
                <a:lnTo>
                  <a:pt x="4611" y="402"/>
                </a:lnTo>
                <a:lnTo>
                  <a:pt x="4635" y="390"/>
                </a:lnTo>
                <a:lnTo>
                  <a:pt x="4671" y="402"/>
                </a:lnTo>
                <a:lnTo>
                  <a:pt x="4696" y="414"/>
                </a:lnTo>
                <a:lnTo>
                  <a:pt x="4720" y="438"/>
                </a:lnTo>
                <a:lnTo>
                  <a:pt x="4744" y="438"/>
                </a:lnTo>
                <a:lnTo>
                  <a:pt x="4780" y="463"/>
                </a:lnTo>
                <a:lnTo>
                  <a:pt x="4829" y="463"/>
                </a:lnTo>
                <a:lnTo>
                  <a:pt x="4853" y="463"/>
                </a:lnTo>
                <a:lnTo>
                  <a:pt x="4889" y="487"/>
                </a:lnTo>
                <a:lnTo>
                  <a:pt x="4901" y="511"/>
                </a:lnTo>
                <a:lnTo>
                  <a:pt x="4913" y="548"/>
                </a:lnTo>
                <a:lnTo>
                  <a:pt x="4950" y="560"/>
                </a:lnTo>
                <a:lnTo>
                  <a:pt x="4986" y="597"/>
                </a:lnTo>
                <a:lnTo>
                  <a:pt x="5010" y="621"/>
                </a:lnTo>
                <a:lnTo>
                  <a:pt x="5046" y="621"/>
                </a:lnTo>
                <a:lnTo>
                  <a:pt x="5071" y="645"/>
                </a:lnTo>
                <a:lnTo>
                  <a:pt x="5107" y="645"/>
                </a:lnTo>
                <a:lnTo>
                  <a:pt x="5131" y="645"/>
                </a:lnTo>
                <a:lnTo>
                  <a:pt x="5167" y="670"/>
                </a:lnTo>
                <a:lnTo>
                  <a:pt x="5204" y="670"/>
                </a:lnTo>
                <a:lnTo>
                  <a:pt x="5240" y="682"/>
                </a:lnTo>
                <a:lnTo>
                  <a:pt x="5276" y="694"/>
                </a:lnTo>
                <a:lnTo>
                  <a:pt x="5252" y="731"/>
                </a:lnTo>
                <a:lnTo>
                  <a:pt x="5240" y="755"/>
                </a:lnTo>
                <a:lnTo>
                  <a:pt x="5228" y="779"/>
                </a:lnTo>
                <a:lnTo>
                  <a:pt x="5228" y="828"/>
                </a:lnTo>
                <a:lnTo>
                  <a:pt x="5228" y="852"/>
                </a:lnTo>
                <a:lnTo>
                  <a:pt x="5240" y="877"/>
                </a:lnTo>
                <a:lnTo>
                  <a:pt x="5240" y="913"/>
                </a:lnTo>
                <a:lnTo>
                  <a:pt x="5240" y="937"/>
                </a:lnTo>
                <a:lnTo>
                  <a:pt x="5240" y="962"/>
                </a:lnTo>
                <a:lnTo>
                  <a:pt x="5240" y="998"/>
                </a:lnTo>
                <a:lnTo>
                  <a:pt x="5240" y="1035"/>
                </a:lnTo>
                <a:lnTo>
                  <a:pt x="5240" y="1059"/>
                </a:lnTo>
                <a:lnTo>
                  <a:pt x="5204" y="1071"/>
                </a:lnTo>
                <a:lnTo>
                  <a:pt x="5192" y="1096"/>
                </a:lnTo>
                <a:lnTo>
                  <a:pt x="5167" y="1096"/>
                </a:lnTo>
                <a:lnTo>
                  <a:pt x="5131" y="1120"/>
                </a:lnTo>
                <a:lnTo>
                  <a:pt x="5095" y="1144"/>
                </a:lnTo>
                <a:lnTo>
                  <a:pt x="5071" y="1132"/>
                </a:lnTo>
                <a:lnTo>
                  <a:pt x="5034" y="1108"/>
                </a:lnTo>
                <a:lnTo>
                  <a:pt x="5010" y="1108"/>
                </a:lnTo>
                <a:lnTo>
                  <a:pt x="4974" y="1108"/>
                </a:lnTo>
                <a:lnTo>
                  <a:pt x="4950" y="1096"/>
                </a:lnTo>
                <a:lnTo>
                  <a:pt x="4913" y="1096"/>
                </a:lnTo>
                <a:lnTo>
                  <a:pt x="4877" y="1096"/>
                </a:lnTo>
                <a:lnTo>
                  <a:pt x="4841" y="1096"/>
                </a:lnTo>
                <a:lnTo>
                  <a:pt x="4841" y="1144"/>
                </a:lnTo>
                <a:lnTo>
                  <a:pt x="4841" y="1169"/>
                </a:lnTo>
                <a:lnTo>
                  <a:pt x="4817" y="1193"/>
                </a:lnTo>
                <a:lnTo>
                  <a:pt x="4804" y="1229"/>
                </a:lnTo>
                <a:lnTo>
                  <a:pt x="4780" y="1254"/>
                </a:lnTo>
                <a:lnTo>
                  <a:pt x="4780" y="1278"/>
                </a:lnTo>
                <a:lnTo>
                  <a:pt x="4756" y="1302"/>
                </a:lnTo>
                <a:lnTo>
                  <a:pt x="4720" y="1290"/>
                </a:lnTo>
                <a:lnTo>
                  <a:pt x="4696" y="1290"/>
                </a:lnTo>
                <a:lnTo>
                  <a:pt x="4659" y="1290"/>
                </a:lnTo>
                <a:lnTo>
                  <a:pt x="4623" y="1290"/>
                </a:lnTo>
                <a:lnTo>
                  <a:pt x="4599" y="1290"/>
                </a:lnTo>
                <a:lnTo>
                  <a:pt x="4562" y="1315"/>
                </a:lnTo>
                <a:lnTo>
                  <a:pt x="4562" y="1327"/>
                </a:lnTo>
                <a:lnTo>
                  <a:pt x="4611" y="1351"/>
                </a:lnTo>
                <a:lnTo>
                  <a:pt x="4635" y="1351"/>
                </a:lnTo>
                <a:lnTo>
                  <a:pt x="4671" y="1351"/>
                </a:lnTo>
                <a:lnTo>
                  <a:pt x="4683" y="1375"/>
                </a:lnTo>
                <a:lnTo>
                  <a:pt x="4696" y="1412"/>
                </a:lnTo>
                <a:lnTo>
                  <a:pt x="4696" y="1436"/>
                </a:lnTo>
                <a:lnTo>
                  <a:pt x="4720" y="1461"/>
                </a:lnTo>
                <a:lnTo>
                  <a:pt x="4720" y="1497"/>
                </a:lnTo>
                <a:lnTo>
                  <a:pt x="4720" y="1521"/>
                </a:lnTo>
                <a:lnTo>
                  <a:pt x="4720" y="1558"/>
                </a:lnTo>
                <a:lnTo>
                  <a:pt x="4720" y="1595"/>
                </a:lnTo>
                <a:lnTo>
                  <a:pt x="4720" y="1619"/>
                </a:lnTo>
                <a:lnTo>
                  <a:pt x="4720" y="1643"/>
                </a:lnTo>
                <a:lnTo>
                  <a:pt x="4720" y="1680"/>
                </a:lnTo>
                <a:lnTo>
                  <a:pt x="4720" y="1704"/>
                </a:lnTo>
                <a:lnTo>
                  <a:pt x="4708" y="1741"/>
                </a:lnTo>
                <a:lnTo>
                  <a:pt x="4696" y="1777"/>
                </a:lnTo>
                <a:lnTo>
                  <a:pt x="4671" y="1801"/>
                </a:lnTo>
                <a:lnTo>
                  <a:pt x="4671" y="1826"/>
                </a:lnTo>
                <a:lnTo>
                  <a:pt x="4671" y="1862"/>
                </a:lnTo>
                <a:lnTo>
                  <a:pt x="4671" y="1887"/>
                </a:lnTo>
                <a:lnTo>
                  <a:pt x="4659" y="1923"/>
                </a:lnTo>
                <a:lnTo>
                  <a:pt x="4623" y="1947"/>
                </a:lnTo>
                <a:lnTo>
                  <a:pt x="4599" y="1947"/>
                </a:lnTo>
                <a:lnTo>
                  <a:pt x="4562" y="1947"/>
                </a:lnTo>
                <a:lnTo>
                  <a:pt x="4550" y="1984"/>
                </a:lnTo>
                <a:lnTo>
                  <a:pt x="4538" y="2008"/>
                </a:lnTo>
                <a:lnTo>
                  <a:pt x="4538" y="2045"/>
                </a:lnTo>
                <a:lnTo>
                  <a:pt x="4514" y="2069"/>
                </a:lnTo>
                <a:lnTo>
                  <a:pt x="4502" y="2106"/>
                </a:lnTo>
                <a:lnTo>
                  <a:pt x="4478" y="2106"/>
                </a:lnTo>
                <a:lnTo>
                  <a:pt x="4441" y="2106"/>
                </a:lnTo>
                <a:lnTo>
                  <a:pt x="4405" y="2106"/>
                </a:lnTo>
                <a:lnTo>
                  <a:pt x="4381" y="2106"/>
                </a:lnTo>
                <a:lnTo>
                  <a:pt x="4345" y="2106"/>
                </a:lnTo>
                <a:lnTo>
                  <a:pt x="4320" y="2106"/>
                </a:lnTo>
                <a:lnTo>
                  <a:pt x="4296" y="2130"/>
                </a:lnTo>
                <a:lnTo>
                  <a:pt x="4284" y="2154"/>
                </a:lnTo>
                <a:lnTo>
                  <a:pt x="4260" y="2191"/>
                </a:lnTo>
                <a:lnTo>
                  <a:pt x="4260" y="2227"/>
                </a:lnTo>
                <a:lnTo>
                  <a:pt x="4260" y="2252"/>
                </a:lnTo>
                <a:lnTo>
                  <a:pt x="4272" y="2288"/>
                </a:lnTo>
                <a:lnTo>
                  <a:pt x="4320" y="2300"/>
                </a:lnTo>
                <a:lnTo>
                  <a:pt x="4357" y="2300"/>
                </a:lnTo>
                <a:lnTo>
                  <a:pt x="4381" y="2288"/>
                </a:lnTo>
                <a:lnTo>
                  <a:pt x="4393" y="2264"/>
                </a:lnTo>
                <a:lnTo>
                  <a:pt x="4441" y="2264"/>
                </a:lnTo>
                <a:lnTo>
                  <a:pt x="4466" y="2264"/>
                </a:lnTo>
                <a:lnTo>
                  <a:pt x="4466" y="2300"/>
                </a:lnTo>
                <a:lnTo>
                  <a:pt x="4502" y="2337"/>
                </a:lnTo>
                <a:lnTo>
                  <a:pt x="4502" y="2361"/>
                </a:lnTo>
                <a:lnTo>
                  <a:pt x="4526" y="2385"/>
                </a:lnTo>
                <a:lnTo>
                  <a:pt x="4526" y="2422"/>
                </a:lnTo>
                <a:lnTo>
                  <a:pt x="4550" y="2446"/>
                </a:lnTo>
                <a:lnTo>
                  <a:pt x="4550" y="2471"/>
                </a:lnTo>
                <a:lnTo>
                  <a:pt x="4550" y="2519"/>
                </a:lnTo>
                <a:lnTo>
                  <a:pt x="4575" y="2544"/>
                </a:lnTo>
                <a:lnTo>
                  <a:pt x="4611" y="2568"/>
                </a:lnTo>
                <a:lnTo>
                  <a:pt x="4611" y="2605"/>
                </a:lnTo>
                <a:lnTo>
                  <a:pt x="4635" y="2617"/>
                </a:lnTo>
                <a:lnTo>
                  <a:pt x="4659" y="2653"/>
                </a:lnTo>
                <a:lnTo>
                  <a:pt x="4683" y="2678"/>
                </a:lnTo>
                <a:lnTo>
                  <a:pt x="4696" y="2702"/>
                </a:lnTo>
                <a:lnTo>
                  <a:pt x="4720" y="2726"/>
                </a:lnTo>
                <a:lnTo>
                  <a:pt x="4720" y="2751"/>
                </a:lnTo>
                <a:lnTo>
                  <a:pt x="4720" y="2787"/>
                </a:lnTo>
                <a:lnTo>
                  <a:pt x="4744" y="2811"/>
                </a:lnTo>
                <a:lnTo>
                  <a:pt x="4708" y="2836"/>
                </a:lnTo>
                <a:lnTo>
                  <a:pt x="4671" y="2836"/>
                </a:lnTo>
                <a:lnTo>
                  <a:pt x="4623" y="2836"/>
                </a:lnTo>
                <a:lnTo>
                  <a:pt x="4599" y="2824"/>
                </a:lnTo>
                <a:lnTo>
                  <a:pt x="4587" y="2787"/>
                </a:lnTo>
                <a:lnTo>
                  <a:pt x="4562" y="2763"/>
                </a:lnTo>
                <a:lnTo>
                  <a:pt x="4538" y="2763"/>
                </a:lnTo>
                <a:lnTo>
                  <a:pt x="4502" y="2763"/>
                </a:lnTo>
                <a:lnTo>
                  <a:pt x="4478" y="2763"/>
                </a:lnTo>
                <a:lnTo>
                  <a:pt x="4441" y="2763"/>
                </a:lnTo>
                <a:lnTo>
                  <a:pt x="4405" y="2763"/>
                </a:lnTo>
                <a:lnTo>
                  <a:pt x="4381" y="2738"/>
                </a:lnTo>
                <a:lnTo>
                  <a:pt x="4345" y="2726"/>
                </a:lnTo>
                <a:lnTo>
                  <a:pt x="4345" y="2690"/>
                </a:lnTo>
                <a:lnTo>
                  <a:pt x="4320" y="2690"/>
                </a:lnTo>
                <a:lnTo>
                  <a:pt x="4284" y="2690"/>
                </a:lnTo>
                <a:lnTo>
                  <a:pt x="4260" y="2653"/>
                </a:lnTo>
                <a:lnTo>
                  <a:pt x="4236" y="2653"/>
                </a:lnTo>
                <a:lnTo>
                  <a:pt x="4212" y="2617"/>
                </a:lnTo>
                <a:lnTo>
                  <a:pt x="4212" y="2592"/>
                </a:lnTo>
                <a:lnTo>
                  <a:pt x="4175" y="2580"/>
                </a:lnTo>
                <a:lnTo>
                  <a:pt x="4151" y="2580"/>
                </a:lnTo>
                <a:lnTo>
                  <a:pt x="4103" y="2580"/>
                </a:lnTo>
                <a:lnTo>
                  <a:pt x="4078" y="2580"/>
                </a:lnTo>
                <a:lnTo>
                  <a:pt x="4042" y="2605"/>
                </a:lnTo>
                <a:lnTo>
                  <a:pt x="4018" y="2605"/>
                </a:lnTo>
                <a:lnTo>
                  <a:pt x="3982" y="2617"/>
                </a:lnTo>
                <a:lnTo>
                  <a:pt x="3957" y="2629"/>
                </a:lnTo>
                <a:lnTo>
                  <a:pt x="3921" y="2629"/>
                </a:lnTo>
                <a:lnTo>
                  <a:pt x="3885" y="2629"/>
                </a:lnTo>
                <a:lnTo>
                  <a:pt x="3873" y="2653"/>
                </a:lnTo>
                <a:lnTo>
                  <a:pt x="3848" y="2678"/>
                </a:lnTo>
                <a:lnTo>
                  <a:pt x="3812" y="2678"/>
                </a:lnTo>
                <a:lnTo>
                  <a:pt x="3776" y="2678"/>
                </a:lnTo>
                <a:lnTo>
                  <a:pt x="3740" y="2678"/>
                </a:lnTo>
                <a:lnTo>
                  <a:pt x="3715" y="2678"/>
                </a:lnTo>
                <a:lnTo>
                  <a:pt x="3679" y="2678"/>
                </a:lnTo>
                <a:lnTo>
                  <a:pt x="3655" y="2665"/>
                </a:lnTo>
                <a:lnTo>
                  <a:pt x="3631" y="2653"/>
                </a:lnTo>
                <a:lnTo>
                  <a:pt x="3594" y="2653"/>
                </a:lnTo>
                <a:lnTo>
                  <a:pt x="3558" y="2653"/>
                </a:lnTo>
                <a:lnTo>
                  <a:pt x="3546" y="2690"/>
                </a:lnTo>
                <a:lnTo>
                  <a:pt x="3522" y="2726"/>
                </a:lnTo>
                <a:lnTo>
                  <a:pt x="3498" y="2751"/>
                </a:lnTo>
                <a:lnTo>
                  <a:pt x="3498" y="2787"/>
                </a:lnTo>
                <a:lnTo>
                  <a:pt x="3485" y="2811"/>
                </a:lnTo>
                <a:lnTo>
                  <a:pt x="3461" y="2836"/>
                </a:lnTo>
                <a:lnTo>
                  <a:pt x="3449" y="2872"/>
                </a:lnTo>
                <a:lnTo>
                  <a:pt x="3413" y="2884"/>
                </a:lnTo>
                <a:lnTo>
                  <a:pt x="3389" y="2884"/>
                </a:lnTo>
                <a:lnTo>
                  <a:pt x="3352" y="2884"/>
                </a:lnTo>
                <a:lnTo>
                  <a:pt x="3328" y="2921"/>
                </a:lnTo>
                <a:lnTo>
                  <a:pt x="3292" y="2933"/>
                </a:lnTo>
                <a:lnTo>
                  <a:pt x="3280" y="2970"/>
                </a:lnTo>
                <a:lnTo>
                  <a:pt x="3243" y="2994"/>
                </a:lnTo>
                <a:lnTo>
                  <a:pt x="3243" y="3018"/>
                </a:lnTo>
                <a:lnTo>
                  <a:pt x="3219" y="3018"/>
                </a:lnTo>
                <a:lnTo>
                  <a:pt x="3183" y="3018"/>
                </a:lnTo>
                <a:lnTo>
                  <a:pt x="3159" y="3018"/>
                </a:lnTo>
                <a:lnTo>
                  <a:pt x="3110" y="3018"/>
                </a:lnTo>
                <a:lnTo>
                  <a:pt x="3086" y="3018"/>
                </a:lnTo>
                <a:lnTo>
                  <a:pt x="3050" y="3018"/>
                </a:lnTo>
                <a:lnTo>
                  <a:pt x="3050" y="3043"/>
                </a:lnTo>
                <a:lnTo>
                  <a:pt x="3050" y="3067"/>
                </a:lnTo>
                <a:lnTo>
                  <a:pt x="3050" y="3103"/>
                </a:lnTo>
                <a:lnTo>
                  <a:pt x="3050" y="3128"/>
                </a:lnTo>
                <a:lnTo>
                  <a:pt x="3062" y="3152"/>
                </a:lnTo>
                <a:lnTo>
                  <a:pt x="3074" y="3189"/>
                </a:lnTo>
                <a:lnTo>
                  <a:pt x="3074" y="3213"/>
                </a:lnTo>
                <a:lnTo>
                  <a:pt x="3098" y="3249"/>
                </a:lnTo>
                <a:lnTo>
                  <a:pt x="3110" y="3286"/>
                </a:lnTo>
                <a:lnTo>
                  <a:pt x="3110" y="3310"/>
                </a:lnTo>
                <a:lnTo>
                  <a:pt x="3098" y="3335"/>
                </a:lnTo>
                <a:lnTo>
                  <a:pt x="3074" y="3359"/>
                </a:lnTo>
                <a:lnTo>
                  <a:pt x="3050" y="3383"/>
                </a:lnTo>
                <a:lnTo>
                  <a:pt x="3050" y="3420"/>
                </a:lnTo>
                <a:lnTo>
                  <a:pt x="3026" y="3444"/>
                </a:lnTo>
                <a:lnTo>
                  <a:pt x="2989" y="3469"/>
                </a:lnTo>
                <a:lnTo>
                  <a:pt x="2965" y="3481"/>
                </a:lnTo>
                <a:lnTo>
                  <a:pt x="2929" y="3481"/>
                </a:lnTo>
                <a:lnTo>
                  <a:pt x="2893" y="3481"/>
                </a:lnTo>
                <a:lnTo>
                  <a:pt x="2868" y="3469"/>
                </a:lnTo>
                <a:lnTo>
                  <a:pt x="2832" y="3469"/>
                </a:lnTo>
                <a:lnTo>
                  <a:pt x="2808" y="3469"/>
                </a:lnTo>
                <a:lnTo>
                  <a:pt x="2772" y="3481"/>
                </a:lnTo>
                <a:lnTo>
                  <a:pt x="2747" y="3493"/>
                </a:lnTo>
                <a:lnTo>
                  <a:pt x="2723" y="3517"/>
                </a:lnTo>
                <a:lnTo>
                  <a:pt x="2699" y="3529"/>
                </a:lnTo>
                <a:lnTo>
                  <a:pt x="2663" y="3529"/>
                </a:lnTo>
                <a:lnTo>
                  <a:pt x="2638" y="3554"/>
                </a:lnTo>
                <a:lnTo>
                  <a:pt x="2602" y="3554"/>
                </a:lnTo>
                <a:lnTo>
                  <a:pt x="2566" y="3554"/>
                </a:lnTo>
                <a:lnTo>
                  <a:pt x="2529" y="3542"/>
                </a:lnTo>
                <a:lnTo>
                  <a:pt x="2505" y="3542"/>
                </a:lnTo>
                <a:lnTo>
                  <a:pt x="2481" y="3529"/>
                </a:lnTo>
                <a:lnTo>
                  <a:pt x="2445" y="3529"/>
                </a:lnTo>
                <a:lnTo>
                  <a:pt x="2421" y="3517"/>
                </a:lnTo>
                <a:lnTo>
                  <a:pt x="2384" y="3517"/>
                </a:lnTo>
                <a:lnTo>
                  <a:pt x="2348" y="3505"/>
                </a:lnTo>
                <a:lnTo>
                  <a:pt x="2312" y="3469"/>
                </a:lnTo>
                <a:lnTo>
                  <a:pt x="2287" y="3456"/>
                </a:lnTo>
                <a:lnTo>
                  <a:pt x="2251" y="3456"/>
                </a:lnTo>
                <a:lnTo>
                  <a:pt x="2227" y="3432"/>
                </a:lnTo>
                <a:lnTo>
                  <a:pt x="2191" y="3432"/>
                </a:lnTo>
                <a:lnTo>
                  <a:pt x="2166" y="3432"/>
                </a:lnTo>
                <a:lnTo>
                  <a:pt x="2130" y="3408"/>
                </a:lnTo>
                <a:lnTo>
                  <a:pt x="2094" y="3408"/>
                </a:lnTo>
                <a:lnTo>
                  <a:pt x="2070" y="3396"/>
                </a:lnTo>
                <a:lnTo>
                  <a:pt x="2033" y="3396"/>
                </a:lnTo>
                <a:lnTo>
                  <a:pt x="2009" y="3383"/>
                </a:lnTo>
                <a:lnTo>
                  <a:pt x="1985" y="3347"/>
                </a:lnTo>
                <a:lnTo>
                  <a:pt x="1973" y="3323"/>
                </a:lnTo>
                <a:lnTo>
                  <a:pt x="1949" y="3286"/>
                </a:lnTo>
                <a:lnTo>
                  <a:pt x="1924" y="3286"/>
                </a:lnTo>
                <a:lnTo>
                  <a:pt x="1900" y="3274"/>
                </a:lnTo>
                <a:lnTo>
                  <a:pt x="1864" y="3249"/>
                </a:lnTo>
                <a:lnTo>
                  <a:pt x="1840" y="3225"/>
                </a:lnTo>
                <a:lnTo>
                  <a:pt x="1791" y="3213"/>
                </a:lnTo>
                <a:lnTo>
                  <a:pt x="1767" y="3201"/>
                </a:lnTo>
                <a:lnTo>
                  <a:pt x="1731" y="3189"/>
                </a:lnTo>
                <a:lnTo>
                  <a:pt x="1707" y="3152"/>
                </a:lnTo>
                <a:lnTo>
                  <a:pt x="1670" y="3140"/>
                </a:lnTo>
                <a:lnTo>
                  <a:pt x="1646" y="3116"/>
                </a:lnTo>
                <a:lnTo>
                  <a:pt x="1610" y="3116"/>
                </a:lnTo>
                <a:lnTo>
                  <a:pt x="1574" y="3116"/>
                </a:lnTo>
                <a:lnTo>
                  <a:pt x="1549" y="3116"/>
                </a:lnTo>
                <a:lnTo>
                  <a:pt x="1513" y="3116"/>
                </a:lnTo>
                <a:lnTo>
                  <a:pt x="1489" y="3152"/>
                </a:lnTo>
                <a:lnTo>
                  <a:pt x="1453" y="3176"/>
                </a:lnTo>
                <a:lnTo>
                  <a:pt x="1428" y="3201"/>
                </a:lnTo>
                <a:lnTo>
                  <a:pt x="1428" y="3237"/>
                </a:lnTo>
                <a:lnTo>
                  <a:pt x="1404" y="3262"/>
                </a:lnTo>
                <a:lnTo>
                  <a:pt x="1368" y="3262"/>
                </a:lnTo>
                <a:lnTo>
                  <a:pt x="1344" y="3262"/>
                </a:lnTo>
                <a:lnTo>
                  <a:pt x="1319" y="3262"/>
                </a:lnTo>
                <a:lnTo>
                  <a:pt x="1283" y="3262"/>
                </a:lnTo>
                <a:lnTo>
                  <a:pt x="1247" y="3262"/>
                </a:lnTo>
                <a:lnTo>
                  <a:pt x="1210" y="3262"/>
                </a:lnTo>
                <a:lnTo>
                  <a:pt x="1186" y="3262"/>
                </a:lnTo>
                <a:lnTo>
                  <a:pt x="1150" y="3262"/>
                </a:lnTo>
                <a:lnTo>
                  <a:pt x="1126" y="3262"/>
                </a:lnTo>
                <a:lnTo>
                  <a:pt x="1089" y="3262"/>
                </a:lnTo>
                <a:lnTo>
                  <a:pt x="1065" y="3286"/>
                </a:lnTo>
                <a:lnTo>
                  <a:pt x="1029" y="3323"/>
                </a:lnTo>
                <a:lnTo>
                  <a:pt x="993" y="3335"/>
                </a:lnTo>
                <a:lnTo>
                  <a:pt x="968" y="3335"/>
                </a:lnTo>
                <a:lnTo>
                  <a:pt x="932" y="3359"/>
                </a:lnTo>
                <a:lnTo>
                  <a:pt x="908" y="3359"/>
                </a:lnTo>
                <a:lnTo>
                  <a:pt x="872" y="3359"/>
                </a:lnTo>
                <a:lnTo>
                  <a:pt x="847" y="3371"/>
                </a:lnTo>
                <a:lnTo>
                  <a:pt x="799" y="3371"/>
                </a:lnTo>
                <a:lnTo>
                  <a:pt x="775" y="3383"/>
                </a:lnTo>
                <a:lnTo>
                  <a:pt x="739" y="3396"/>
                </a:lnTo>
                <a:lnTo>
                  <a:pt x="714" y="3420"/>
                </a:lnTo>
                <a:lnTo>
                  <a:pt x="678" y="3432"/>
                </a:lnTo>
                <a:lnTo>
                  <a:pt x="654" y="3432"/>
                </a:lnTo>
                <a:lnTo>
                  <a:pt x="618" y="3432"/>
                </a:lnTo>
                <a:lnTo>
                  <a:pt x="581" y="3432"/>
                </a:lnTo>
                <a:lnTo>
                  <a:pt x="557" y="3408"/>
                </a:lnTo>
                <a:lnTo>
                  <a:pt x="521" y="3396"/>
                </a:lnTo>
                <a:lnTo>
                  <a:pt x="497" y="3396"/>
                </a:lnTo>
                <a:lnTo>
                  <a:pt x="460" y="3383"/>
                </a:lnTo>
                <a:lnTo>
                  <a:pt x="484" y="3347"/>
                </a:lnTo>
                <a:lnTo>
                  <a:pt x="484" y="3323"/>
                </a:lnTo>
                <a:lnTo>
                  <a:pt x="509" y="3286"/>
                </a:lnTo>
                <a:lnTo>
                  <a:pt x="509" y="3249"/>
                </a:lnTo>
                <a:lnTo>
                  <a:pt x="497" y="3225"/>
                </a:lnTo>
                <a:lnTo>
                  <a:pt x="472" y="3201"/>
                </a:lnTo>
                <a:lnTo>
                  <a:pt x="460" y="3164"/>
                </a:lnTo>
                <a:lnTo>
                  <a:pt x="460" y="3140"/>
                </a:lnTo>
                <a:lnTo>
                  <a:pt x="460" y="3116"/>
                </a:lnTo>
                <a:lnTo>
                  <a:pt x="460" y="3079"/>
                </a:lnTo>
                <a:lnTo>
                  <a:pt x="460" y="3043"/>
                </a:lnTo>
                <a:lnTo>
                  <a:pt x="460" y="3018"/>
                </a:lnTo>
                <a:lnTo>
                  <a:pt x="472" y="2982"/>
                </a:lnTo>
                <a:lnTo>
                  <a:pt x="484" y="2957"/>
                </a:lnTo>
                <a:lnTo>
                  <a:pt x="509" y="2933"/>
                </a:lnTo>
                <a:lnTo>
                  <a:pt x="509" y="2909"/>
                </a:lnTo>
                <a:lnTo>
                  <a:pt x="509" y="2884"/>
                </a:lnTo>
                <a:lnTo>
                  <a:pt x="497" y="2848"/>
                </a:lnTo>
                <a:lnTo>
                  <a:pt x="460" y="2836"/>
                </a:lnTo>
                <a:lnTo>
                  <a:pt x="436" y="2824"/>
                </a:lnTo>
                <a:lnTo>
                  <a:pt x="400" y="2799"/>
                </a:lnTo>
                <a:lnTo>
                  <a:pt x="400" y="2775"/>
                </a:lnTo>
                <a:lnTo>
                  <a:pt x="388" y="2738"/>
                </a:lnTo>
                <a:lnTo>
                  <a:pt x="363" y="2714"/>
                </a:lnTo>
                <a:lnTo>
                  <a:pt x="363" y="2690"/>
                </a:lnTo>
                <a:lnTo>
                  <a:pt x="363" y="2653"/>
                </a:lnTo>
                <a:lnTo>
                  <a:pt x="363" y="2617"/>
                </a:lnTo>
                <a:lnTo>
                  <a:pt x="351" y="2592"/>
                </a:lnTo>
                <a:lnTo>
                  <a:pt x="351" y="2568"/>
                </a:lnTo>
                <a:lnTo>
                  <a:pt x="339" y="2532"/>
                </a:lnTo>
                <a:lnTo>
                  <a:pt x="303" y="2519"/>
                </a:lnTo>
                <a:lnTo>
                  <a:pt x="279" y="2507"/>
                </a:lnTo>
                <a:lnTo>
                  <a:pt x="242" y="2483"/>
                </a:lnTo>
                <a:lnTo>
                  <a:pt x="218" y="2483"/>
                </a:lnTo>
                <a:lnTo>
                  <a:pt x="182" y="2459"/>
                </a:lnTo>
                <a:lnTo>
                  <a:pt x="146" y="2446"/>
                </a:lnTo>
                <a:lnTo>
                  <a:pt x="134" y="2410"/>
                </a:lnTo>
                <a:lnTo>
                  <a:pt x="85" y="2373"/>
                </a:lnTo>
                <a:lnTo>
                  <a:pt x="73" y="2349"/>
                </a:lnTo>
                <a:lnTo>
                  <a:pt x="37" y="2337"/>
                </a:lnTo>
                <a:lnTo>
                  <a:pt x="37" y="2300"/>
                </a:lnTo>
                <a:lnTo>
                  <a:pt x="25" y="2276"/>
                </a:lnTo>
                <a:lnTo>
                  <a:pt x="25" y="2239"/>
                </a:lnTo>
                <a:lnTo>
                  <a:pt x="25" y="2215"/>
                </a:lnTo>
                <a:lnTo>
                  <a:pt x="25" y="2191"/>
                </a:lnTo>
                <a:lnTo>
                  <a:pt x="25" y="2154"/>
                </a:lnTo>
                <a:lnTo>
                  <a:pt x="0" y="2130"/>
                </a:lnTo>
                <a:lnTo>
                  <a:pt x="37" y="2093"/>
                </a:lnTo>
                <a:lnTo>
                  <a:pt x="49" y="2057"/>
                </a:lnTo>
                <a:lnTo>
                  <a:pt x="61" y="2033"/>
                </a:lnTo>
                <a:lnTo>
                  <a:pt x="61" y="2008"/>
                </a:lnTo>
                <a:lnTo>
                  <a:pt x="61" y="1972"/>
                </a:lnTo>
                <a:lnTo>
                  <a:pt x="61" y="1923"/>
                </a:lnTo>
                <a:lnTo>
                  <a:pt x="49" y="1874"/>
                </a:lnTo>
                <a:lnTo>
                  <a:pt x="61" y="1850"/>
                </a:lnTo>
                <a:lnTo>
                  <a:pt x="61" y="1826"/>
                </a:lnTo>
                <a:lnTo>
                  <a:pt x="61" y="1789"/>
                </a:lnTo>
                <a:lnTo>
                  <a:pt x="61" y="1765"/>
                </a:lnTo>
                <a:lnTo>
                  <a:pt x="61" y="1741"/>
                </a:lnTo>
                <a:lnTo>
                  <a:pt x="61" y="1704"/>
                </a:lnTo>
                <a:lnTo>
                  <a:pt x="61" y="1668"/>
                </a:lnTo>
                <a:lnTo>
                  <a:pt x="97" y="1643"/>
                </a:lnTo>
                <a:lnTo>
                  <a:pt x="109" y="1607"/>
                </a:lnTo>
                <a:lnTo>
                  <a:pt x="121" y="1582"/>
                </a:lnTo>
                <a:lnTo>
                  <a:pt x="158" y="1582"/>
                </a:lnTo>
                <a:lnTo>
                  <a:pt x="182" y="1582"/>
                </a:lnTo>
                <a:lnTo>
                  <a:pt x="218" y="1558"/>
                </a:lnTo>
                <a:lnTo>
                  <a:pt x="255" y="1558"/>
                </a:lnTo>
                <a:lnTo>
                  <a:pt x="279" y="1558"/>
                </a:lnTo>
                <a:lnTo>
                  <a:pt x="315" y="1558"/>
                </a:lnTo>
                <a:lnTo>
                  <a:pt x="339" y="1558"/>
                </a:lnTo>
                <a:lnTo>
                  <a:pt x="376" y="1558"/>
                </a:lnTo>
                <a:lnTo>
                  <a:pt x="400" y="1521"/>
                </a:lnTo>
                <a:lnTo>
                  <a:pt x="424" y="1509"/>
                </a:lnTo>
                <a:lnTo>
                  <a:pt x="436" y="1473"/>
                </a:lnTo>
                <a:lnTo>
                  <a:pt x="448" y="1448"/>
                </a:lnTo>
                <a:lnTo>
                  <a:pt x="472" y="1424"/>
                </a:lnTo>
                <a:lnTo>
                  <a:pt x="484" y="1388"/>
                </a:lnTo>
                <a:lnTo>
                  <a:pt x="509" y="1351"/>
                </a:lnTo>
                <a:lnTo>
                  <a:pt x="509" y="1327"/>
                </a:lnTo>
                <a:lnTo>
                  <a:pt x="533" y="1290"/>
                </a:lnTo>
                <a:lnTo>
                  <a:pt x="521" y="1266"/>
                </a:lnTo>
                <a:lnTo>
                  <a:pt x="497" y="1229"/>
                </a:lnTo>
                <a:lnTo>
                  <a:pt x="472" y="1205"/>
                </a:lnTo>
                <a:lnTo>
                  <a:pt x="460" y="1181"/>
                </a:lnTo>
                <a:lnTo>
                  <a:pt x="448" y="1144"/>
                </a:lnTo>
                <a:lnTo>
                  <a:pt x="448" y="1108"/>
                </a:lnTo>
                <a:lnTo>
                  <a:pt x="436" y="1083"/>
                </a:lnTo>
                <a:lnTo>
                  <a:pt x="412" y="1059"/>
                </a:lnTo>
                <a:lnTo>
                  <a:pt x="388" y="1035"/>
                </a:lnTo>
                <a:lnTo>
                  <a:pt x="363" y="998"/>
                </a:lnTo>
                <a:lnTo>
                  <a:pt x="339" y="998"/>
                </a:lnTo>
                <a:lnTo>
                  <a:pt x="303" y="998"/>
                </a:lnTo>
                <a:lnTo>
                  <a:pt x="291" y="962"/>
                </a:lnTo>
                <a:lnTo>
                  <a:pt x="279" y="925"/>
                </a:lnTo>
                <a:lnTo>
                  <a:pt x="242" y="901"/>
                </a:lnTo>
                <a:lnTo>
                  <a:pt x="218" y="864"/>
                </a:lnTo>
                <a:lnTo>
                  <a:pt x="194" y="864"/>
                </a:lnTo>
                <a:lnTo>
                  <a:pt x="182" y="828"/>
                </a:lnTo>
                <a:lnTo>
                  <a:pt x="146" y="816"/>
                </a:lnTo>
                <a:lnTo>
                  <a:pt x="146" y="779"/>
                </a:lnTo>
                <a:lnTo>
                  <a:pt x="109" y="755"/>
                </a:lnTo>
                <a:lnTo>
                  <a:pt x="109" y="718"/>
                </a:lnTo>
                <a:lnTo>
                  <a:pt x="85" y="682"/>
                </a:lnTo>
                <a:lnTo>
                  <a:pt x="73" y="657"/>
                </a:lnTo>
                <a:lnTo>
                  <a:pt x="49" y="633"/>
                </a:lnTo>
                <a:lnTo>
                  <a:pt x="37" y="597"/>
                </a:lnTo>
                <a:lnTo>
                  <a:pt x="25" y="572"/>
                </a:lnTo>
                <a:lnTo>
                  <a:pt x="0" y="548"/>
                </a:lnTo>
                <a:lnTo>
                  <a:pt x="0" y="511"/>
                </a:lnTo>
                <a:lnTo>
                  <a:pt x="0" y="475"/>
                </a:lnTo>
                <a:lnTo>
                  <a:pt x="0" y="451"/>
                </a:lnTo>
                <a:lnTo>
                  <a:pt x="0" y="414"/>
                </a:lnTo>
                <a:lnTo>
                  <a:pt x="0" y="390"/>
                </a:lnTo>
                <a:lnTo>
                  <a:pt x="13" y="365"/>
                </a:lnTo>
                <a:lnTo>
                  <a:pt x="37" y="329"/>
                </a:lnTo>
                <a:lnTo>
                  <a:pt x="37" y="292"/>
                </a:lnTo>
                <a:lnTo>
                  <a:pt x="37" y="268"/>
                </a:lnTo>
                <a:lnTo>
                  <a:pt x="37" y="232"/>
                </a:lnTo>
                <a:lnTo>
                  <a:pt x="61" y="232"/>
                </a:lnTo>
                <a:lnTo>
                  <a:pt x="97" y="207"/>
                </a:lnTo>
                <a:lnTo>
                  <a:pt x="109" y="183"/>
                </a:lnTo>
                <a:lnTo>
                  <a:pt x="121" y="146"/>
                </a:lnTo>
                <a:lnTo>
                  <a:pt x="158" y="134"/>
                </a:lnTo>
                <a:lnTo>
                  <a:pt x="182" y="122"/>
                </a:lnTo>
                <a:lnTo>
                  <a:pt x="206" y="86"/>
                </a:lnTo>
                <a:lnTo>
                  <a:pt x="218" y="49"/>
                </a:lnTo>
                <a:lnTo>
                  <a:pt x="230" y="25"/>
                </a:lnTo>
                <a:lnTo>
                  <a:pt x="255" y="0"/>
                </a:lnTo>
                <a:lnTo>
                  <a:pt x="267" y="0"/>
                </a:lnTo>
                <a:close/>
              </a:path>
            </a:pathLst>
          </a:custGeom>
          <a:gradFill rotWithShape="0">
            <a:gsLst>
              <a:gs pos="0">
                <a:srgbClr val="E5FDB5"/>
              </a:gs>
              <a:gs pos="50000">
                <a:srgbClr val="F5FFEB"/>
              </a:gs>
              <a:gs pos="100000">
                <a:srgbClr val="E5FDB5"/>
              </a:gs>
            </a:gsLst>
            <a:lin ang="5400000" scaled="1"/>
          </a:gradFill>
          <a:ln w="9525">
            <a:round/>
            <a:headEnd/>
            <a:tailEnd/>
          </a:ln>
          <a:scene3d>
            <a:camera prst="legacyObliqueTopRight"/>
            <a:lightRig rig="legacyFlat3" dir="l"/>
          </a:scene3d>
          <a:sp3d extrusionH="430200" prstMaterial="legacyMatte">
            <a:bevelT w="13500" h="13500" prst="angle"/>
            <a:bevelB w="13500" h="13500" prst="angle"/>
            <a:extrusionClr>
              <a:srgbClr val="E5FDB5"/>
            </a:extrusionClr>
            <a:contourClr>
              <a:srgbClr val="E5FDB5"/>
            </a:contourClr>
          </a:sp3d>
        </p:spPr>
        <p:txBody>
          <a:bodyPr>
            <a:flatTx/>
          </a:bodyPr>
          <a:lstStyle/>
          <a:p>
            <a:endParaRPr lang="bg-BG"/>
          </a:p>
        </p:txBody>
      </p:sp>
      <p:sp>
        <p:nvSpPr>
          <p:cNvPr id="196637" name="Text Box 29">
            <a:extLst>
              <a:ext uri="{FF2B5EF4-FFF2-40B4-BE49-F238E27FC236}">
                <a16:creationId xmlns:a16="http://schemas.microsoft.com/office/drawing/2014/main" id="{A6E15475-B29A-4C4C-B5C0-364E768B90DF}"/>
              </a:ext>
            </a:extLst>
          </p:cNvPr>
          <p:cNvSpPr txBox="1">
            <a:spLocks noChangeArrowheads="1"/>
          </p:cNvSpPr>
          <p:nvPr/>
        </p:nvSpPr>
        <p:spPr bwMode="auto">
          <a:xfrm>
            <a:off x="1981200" y="2819400"/>
            <a:ext cx="5715000"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bg-BG" altLang="bg-BG" sz="4600" b="1">
                <a:solidFill>
                  <a:schemeClr val="bg2"/>
                </a:solidFill>
                <a:cs typeface="Times New Roman" panose="02020603050405020304" pitchFamily="18" charset="0"/>
              </a:rPr>
              <a:t>БЛАГОДАРЯ ЗА ВНИМАНИЕТО!</a:t>
            </a:r>
            <a:endParaRPr lang="en-US" altLang="bg-BG" sz="4600" b="1">
              <a:solidFill>
                <a:schemeClr val="bg2"/>
              </a:solidFill>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96610"/>
                                        </p:tgtEl>
                                      </p:cBhvr>
                                    </p:cmd>
                                  </p:childTnLst>
                                </p:cTn>
                              </p:par>
                              <p:par>
                                <p:cTn id="7" presetID="23" presetClass="entr" presetSubtype="16" fill="hold" nodeType="withEffect">
                                  <p:stCondLst>
                                    <p:cond delay="1500"/>
                                  </p:stCondLst>
                                  <p:childTnLst>
                                    <p:set>
                                      <p:cBhvr>
                                        <p:cTn id="8" dur="1" fill="hold">
                                          <p:stCondLst>
                                            <p:cond delay="0"/>
                                          </p:stCondLst>
                                        </p:cTn>
                                        <p:tgtEl>
                                          <p:spTgt spid="196636"/>
                                        </p:tgtEl>
                                        <p:attrNameLst>
                                          <p:attrName>style.visibility</p:attrName>
                                        </p:attrNameLst>
                                      </p:cBhvr>
                                      <p:to>
                                        <p:strVal val="visible"/>
                                      </p:to>
                                    </p:set>
                                    <p:anim calcmode="lin" valueType="num">
                                      <p:cBhvr>
                                        <p:cTn id="9" dur="3000" fill="hold"/>
                                        <p:tgtEl>
                                          <p:spTgt spid="196636"/>
                                        </p:tgtEl>
                                        <p:attrNameLst>
                                          <p:attrName>ppt_w</p:attrName>
                                        </p:attrNameLst>
                                      </p:cBhvr>
                                      <p:tavLst>
                                        <p:tav tm="0">
                                          <p:val>
                                            <p:fltVal val="0"/>
                                          </p:val>
                                        </p:tav>
                                        <p:tav tm="100000">
                                          <p:val>
                                            <p:strVal val="#ppt_w"/>
                                          </p:val>
                                        </p:tav>
                                      </p:tavLst>
                                    </p:anim>
                                    <p:anim calcmode="lin" valueType="num">
                                      <p:cBhvr>
                                        <p:cTn id="10" dur="3000" fill="hold"/>
                                        <p:tgtEl>
                                          <p:spTgt spid="196636"/>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3500"/>
                                  </p:stCondLst>
                                  <p:childTnLst>
                                    <p:set>
                                      <p:cBhvr>
                                        <p:cTn id="12" dur="1" fill="hold">
                                          <p:stCondLst>
                                            <p:cond delay="0"/>
                                          </p:stCondLst>
                                        </p:cTn>
                                        <p:tgtEl>
                                          <p:spTgt spid="196637"/>
                                        </p:tgtEl>
                                        <p:attrNameLst>
                                          <p:attrName>style.visibility</p:attrName>
                                        </p:attrNameLst>
                                      </p:cBhvr>
                                      <p:to>
                                        <p:strVal val="visible"/>
                                      </p:to>
                                    </p:set>
                                    <p:anim calcmode="lin" valueType="num">
                                      <p:cBhvr>
                                        <p:cTn id="13" dur="1000" fill="hold"/>
                                        <p:tgtEl>
                                          <p:spTgt spid="196637"/>
                                        </p:tgtEl>
                                        <p:attrNameLst>
                                          <p:attrName>ppt_w</p:attrName>
                                        </p:attrNameLst>
                                      </p:cBhvr>
                                      <p:tavLst>
                                        <p:tav tm="0">
                                          <p:val>
                                            <p:fltVal val="0"/>
                                          </p:val>
                                        </p:tav>
                                        <p:tav tm="100000">
                                          <p:val>
                                            <p:strVal val="#ppt_w"/>
                                          </p:val>
                                        </p:tav>
                                      </p:tavLst>
                                    </p:anim>
                                    <p:anim calcmode="lin" valueType="num">
                                      <p:cBhvr>
                                        <p:cTn id="14" dur="1000" fill="hold"/>
                                        <p:tgtEl>
                                          <p:spTgt spid="1966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2" showWhenStopped="0">
                <p:cTn id="15" fill="remove" display="0">
                  <p:stCondLst>
                    <p:cond delay="indefinite"/>
                  </p:stCondLst>
                  <p:endCondLst>
                    <p:cond evt="onPrev" delay="0">
                      <p:tgtEl>
                        <p:sldTgt/>
                      </p:tgtEl>
                    </p:cond>
                    <p:cond evt="onStopAudio" delay="0">
                      <p:tgtEl>
                        <p:sldTgt/>
                      </p:tgtEl>
                    </p:cond>
                  </p:endCondLst>
                </p:cTn>
                <p:tgtEl>
                  <p:spTgt spid="196610"/>
                </p:tgtEl>
              </p:cMediaNode>
            </p:audio>
            <p:audio>
              <p:cMediaNode showWhenStopped="0">
                <p:cTn id="16" fill="hold" display="0">
                  <p:stCondLst>
                    <p:cond delay="indefinite"/>
                  </p:stCondLst>
                  <p:endCondLst>
                    <p:cond evt="onPrev" delay="0">
                      <p:tgtEl>
                        <p:sldTgt/>
                      </p:tgtEl>
                    </p:cond>
                    <p:cond evt="onStopAudio" delay="0">
                      <p:tgtEl>
                        <p:sldTgt/>
                      </p:tgtEl>
                    </p:cond>
                  </p:endCondLst>
                </p:cTn>
                <p:tgtEl>
                  <p:spTgt spid="196612"/>
                </p:tgtEl>
              </p:cMediaNode>
            </p:audio>
          </p:childTnLst>
        </p:cTn>
      </p:par>
    </p:tnLst>
    <p:bldLst>
      <p:bldP spid="1966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a:extLst>
              <a:ext uri="{FF2B5EF4-FFF2-40B4-BE49-F238E27FC236}">
                <a16:creationId xmlns:a16="http://schemas.microsoft.com/office/drawing/2014/main" id="{2EC8D26E-D7A2-4AC2-B5E5-1196682A63AA}"/>
              </a:ext>
            </a:extLst>
          </p:cNvPr>
          <p:cNvGrpSpPr>
            <a:grpSpLocks/>
          </p:cNvGrpSpPr>
          <p:nvPr/>
        </p:nvGrpSpPr>
        <p:grpSpPr bwMode="auto">
          <a:xfrm>
            <a:off x="0" y="-26988"/>
            <a:ext cx="9220200" cy="6911976"/>
            <a:chOff x="0" y="-17"/>
            <a:chExt cx="5808" cy="4354"/>
          </a:xfrm>
        </p:grpSpPr>
        <p:pic>
          <p:nvPicPr>
            <p:cNvPr id="8205" name="Picture 3" descr="KAMUFL-55">
              <a:extLst>
                <a:ext uri="{FF2B5EF4-FFF2-40B4-BE49-F238E27FC236}">
                  <a16:creationId xmlns:a16="http://schemas.microsoft.com/office/drawing/2014/main" id="{2DF0FCBB-F726-40D2-B873-831841CAF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4" descr="OSNOWA-gore">
              <a:extLst>
                <a:ext uri="{FF2B5EF4-FFF2-40B4-BE49-F238E27FC236}">
                  <a16:creationId xmlns:a16="http://schemas.microsoft.com/office/drawing/2014/main" id="{A6F320B8-5AD5-4057-9B7A-4A50E407D5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5" descr="OSNOWA-dolu">
              <a:extLst>
                <a:ext uri="{FF2B5EF4-FFF2-40B4-BE49-F238E27FC236}">
                  <a16:creationId xmlns:a16="http://schemas.microsoft.com/office/drawing/2014/main" id="{115EF91C-F1E2-47F1-BDE4-70A039F4A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6">
              <a:extLst>
                <a:ext uri="{FF2B5EF4-FFF2-40B4-BE49-F238E27FC236}">
                  <a16:creationId xmlns:a16="http://schemas.microsoft.com/office/drawing/2014/main" id="{6E1DBE82-2166-4CF8-B114-D29373ACA982}"/>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8209" name="Picture 7" descr="OSNOWA-dolu-gore">
              <a:extLst>
                <a:ext uri="{FF2B5EF4-FFF2-40B4-BE49-F238E27FC236}">
                  <a16:creationId xmlns:a16="http://schemas.microsoft.com/office/drawing/2014/main" id="{1A9D05B6-3A26-49C0-9164-163F433BF4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8" descr="OSNOWA-dolu-gore">
              <a:extLst>
                <a:ext uri="{FF2B5EF4-FFF2-40B4-BE49-F238E27FC236}">
                  <a16:creationId xmlns:a16="http://schemas.microsoft.com/office/drawing/2014/main" id="{EF07407D-9BBB-46C0-8C5D-396369EF4A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5" name="Freeform 15">
            <a:extLst>
              <a:ext uri="{FF2B5EF4-FFF2-40B4-BE49-F238E27FC236}">
                <a16:creationId xmlns:a16="http://schemas.microsoft.com/office/drawing/2014/main" id="{612BC674-3FC9-4030-B5D5-3F0593E58ACE}"/>
              </a:ext>
            </a:extLst>
          </p:cNvPr>
          <p:cNvSpPr>
            <a:spLocks/>
          </p:cNvSpPr>
          <p:nvPr/>
        </p:nvSpPr>
        <p:spPr bwMode="auto">
          <a:xfrm>
            <a:off x="304800" y="1295400"/>
            <a:ext cx="8610600" cy="5105400"/>
          </a:xfrm>
          <a:custGeom>
            <a:avLst/>
            <a:gdLst>
              <a:gd name="T0" fmla="*/ 830704 w 5276"/>
              <a:gd name="T1" fmla="*/ 158017 h 3554"/>
              <a:gd name="T2" fmla="*/ 750735 w 5276"/>
              <a:gd name="T3" fmla="*/ 577482 h 3554"/>
              <a:gd name="T4" fmla="*/ 1206072 w 5276"/>
              <a:gd name="T5" fmla="*/ 734063 h 3554"/>
              <a:gd name="T6" fmla="*/ 1679361 w 5276"/>
              <a:gd name="T7" fmla="*/ 647872 h 3554"/>
              <a:gd name="T8" fmla="*/ 2152650 w 5276"/>
              <a:gd name="T9" fmla="*/ 821691 h 3554"/>
              <a:gd name="T10" fmla="*/ 2627571 w 5276"/>
              <a:gd name="T11" fmla="*/ 926557 h 3554"/>
              <a:gd name="T12" fmla="*/ 3100861 w 5276"/>
              <a:gd name="T13" fmla="*/ 874842 h 3554"/>
              <a:gd name="T14" fmla="*/ 3614951 w 5276"/>
              <a:gd name="T15" fmla="*/ 857604 h 3554"/>
              <a:gd name="T16" fmla="*/ 4127409 w 5276"/>
              <a:gd name="T17" fmla="*/ 979708 h 3554"/>
              <a:gd name="T18" fmla="*/ 4641499 w 5276"/>
              <a:gd name="T19" fmla="*/ 1014185 h 3554"/>
              <a:gd name="T20" fmla="*/ 5075619 w 5276"/>
              <a:gd name="T21" fmla="*/ 787214 h 3554"/>
              <a:gd name="T22" fmla="*/ 5530956 w 5276"/>
              <a:gd name="T23" fmla="*/ 472616 h 3554"/>
              <a:gd name="T24" fmla="*/ 6023830 w 5276"/>
              <a:gd name="T25" fmla="*/ 367750 h 3554"/>
              <a:gd name="T26" fmla="*/ 6537920 w 5276"/>
              <a:gd name="T27" fmla="*/ 262884 h 3554"/>
              <a:gd name="T28" fmla="*/ 7110763 w 5276"/>
              <a:gd name="T29" fmla="*/ 507092 h 3554"/>
              <a:gd name="T30" fmla="*/ 7623221 w 5276"/>
              <a:gd name="T31" fmla="*/ 577482 h 3554"/>
              <a:gd name="T32" fmla="*/ 8078558 w 5276"/>
              <a:gd name="T33" fmla="*/ 804452 h 3554"/>
              <a:gd name="T34" fmla="*/ 8610600 w 5276"/>
              <a:gd name="T35" fmla="*/ 996946 h 3554"/>
              <a:gd name="T36" fmla="*/ 8551847 w 5276"/>
              <a:gd name="T37" fmla="*/ 1433649 h 3554"/>
              <a:gd name="T38" fmla="*/ 8176480 w 5276"/>
              <a:gd name="T39" fmla="*/ 1591667 h 3554"/>
              <a:gd name="T40" fmla="*/ 7801112 w 5276"/>
              <a:gd name="T41" fmla="*/ 1801399 h 3554"/>
              <a:gd name="T42" fmla="*/ 7445329 w 5276"/>
              <a:gd name="T43" fmla="*/ 1906265 h 3554"/>
              <a:gd name="T44" fmla="*/ 7703190 w 5276"/>
              <a:gd name="T45" fmla="*/ 2238102 h 3554"/>
              <a:gd name="T46" fmla="*/ 7623221 w 5276"/>
              <a:gd name="T47" fmla="*/ 2674804 h 3554"/>
              <a:gd name="T48" fmla="*/ 7347407 w 5276"/>
              <a:gd name="T49" fmla="*/ 3025316 h 3554"/>
              <a:gd name="T50" fmla="*/ 6952456 w 5276"/>
              <a:gd name="T51" fmla="*/ 3199135 h 3554"/>
              <a:gd name="T52" fmla="*/ 7347407 w 5276"/>
              <a:gd name="T53" fmla="*/ 3357152 h 3554"/>
              <a:gd name="T54" fmla="*/ 7564468 w 5276"/>
              <a:gd name="T55" fmla="*/ 3759379 h 3554"/>
              <a:gd name="T56" fmla="*/ 7544883 w 5276"/>
              <a:gd name="T57" fmla="*/ 4073977 h 3554"/>
              <a:gd name="T58" fmla="*/ 7091178 w 5276"/>
              <a:gd name="T59" fmla="*/ 3915960 h 3554"/>
              <a:gd name="T60" fmla="*/ 6696227 w 5276"/>
              <a:gd name="T61" fmla="*/ 3706227 h 3554"/>
              <a:gd name="T62" fmla="*/ 6221305 w 5276"/>
              <a:gd name="T63" fmla="*/ 3847007 h 3554"/>
              <a:gd name="T64" fmla="*/ 5748016 w 5276"/>
              <a:gd name="T65" fmla="*/ 3915960 h 3554"/>
              <a:gd name="T66" fmla="*/ 5372649 w 5276"/>
              <a:gd name="T67" fmla="*/ 4213320 h 3554"/>
              <a:gd name="T68" fmla="*/ 4977697 w 5276"/>
              <a:gd name="T69" fmla="*/ 4371337 h 3554"/>
              <a:gd name="T70" fmla="*/ 5056035 w 5276"/>
              <a:gd name="T71" fmla="*/ 4790802 h 3554"/>
              <a:gd name="T72" fmla="*/ 4621914 w 5276"/>
              <a:gd name="T73" fmla="*/ 4983296 h 3554"/>
              <a:gd name="T74" fmla="*/ 4127409 w 5276"/>
              <a:gd name="T75" fmla="*/ 5088162 h 3554"/>
              <a:gd name="T76" fmla="*/ 3634535 w 5276"/>
              <a:gd name="T77" fmla="*/ 4930144 h 3554"/>
              <a:gd name="T78" fmla="*/ 3180830 w 5276"/>
              <a:gd name="T79" fmla="*/ 4720412 h 3554"/>
              <a:gd name="T80" fmla="*/ 2686324 w 5276"/>
              <a:gd name="T81" fmla="*/ 4476203 h 3554"/>
              <a:gd name="T82" fmla="*/ 2232620 w 5276"/>
              <a:gd name="T83" fmla="*/ 4685936 h 3554"/>
              <a:gd name="T84" fmla="*/ 1738114 w 5276"/>
              <a:gd name="T85" fmla="*/ 4720412 h 3554"/>
              <a:gd name="T86" fmla="*/ 1206072 w 5276"/>
              <a:gd name="T87" fmla="*/ 4878429 h 3554"/>
              <a:gd name="T88" fmla="*/ 789903 w 5276"/>
              <a:gd name="T89" fmla="*/ 4808040 h 3554"/>
              <a:gd name="T90" fmla="*/ 750735 w 5276"/>
              <a:gd name="T91" fmla="*/ 4371337 h 3554"/>
              <a:gd name="T92" fmla="*/ 652813 w 5276"/>
              <a:gd name="T93" fmla="*/ 4020826 h 3554"/>
              <a:gd name="T94" fmla="*/ 494506 w 5276"/>
              <a:gd name="T95" fmla="*/ 3618599 h 3554"/>
              <a:gd name="T96" fmla="*/ 60385 w 5276"/>
              <a:gd name="T97" fmla="*/ 3304001 h 3554"/>
              <a:gd name="T98" fmla="*/ 99554 w 5276"/>
              <a:gd name="T99" fmla="*/ 2884537 h 3554"/>
              <a:gd name="T100" fmla="*/ 99554 w 5276"/>
              <a:gd name="T101" fmla="*/ 2396119 h 3554"/>
              <a:gd name="T102" fmla="*/ 553259 w 5276"/>
              <a:gd name="T103" fmla="*/ 2238102 h 3554"/>
              <a:gd name="T104" fmla="*/ 869873 w 5276"/>
              <a:gd name="T105" fmla="*/ 1853114 h 3554"/>
              <a:gd name="T106" fmla="*/ 592428 w 5276"/>
              <a:gd name="T107" fmla="*/ 1433649 h 3554"/>
              <a:gd name="T108" fmla="*/ 238277 w 5276"/>
              <a:gd name="T109" fmla="*/ 1119051 h 3554"/>
              <a:gd name="T110" fmla="*/ 0 w 5276"/>
              <a:gd name="T111" fmla="*/ 682348 h 3554"/>
              <a:gd name="T112" fmla="*/ 158307 w 5276"/>
              <a:gd name="T113" fmla="*/ 297360 h 35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276" h="3554">
                <a:moveTo>
                  <a:pt x="267" y="0"/>
                </a:moveTo>
                <a:lnTo>
                  <a:pt x="279" y="0"/>
                </a:lnTo>
                <a:lnTo>
                  <a:pt x="315" y="0"/>
                </a:lnTo>
                <a:lnTo>
                  <a:pt x="339" y="13"/>
                </a:lnTo>
                <a:lnTo>
                  <a:pt x="376" y="13"/>
                </a:lnTo>
                <a:lnTo>
                  <a:pt x="400" y="37"/>
                </a:lnTo>
                <a:lnTo>
                  <a:pt x="436" y="49"/>
                </a:lnTo>
                <a:lnTo>
                  <a:pt x="472" y="61"/>
                </a:lnTo>
                <a:lnTo>
                  <a:pt x="484" y="86"/>
                </a:lnTo>
                <a:lnTo>
                  <a:pt x="509" y="110"/>
                </a:lnTo>
                <a:lnTo>
                  <a:pt x="545" y="146"/>
                </a:lnTo>
                <a:lnTo>
                  <a:pt x="545" y="171"/>
                </a:lnTo>
                <a:lnTo>
                  <a:pt x="545" y="195"/>
                </a:lnTo>
                <a:lnTo>
                  <a:pt x="557" y="232"/>
                </a:lnTo>
                <a:lnTo>
                  <a:pt x="521" y="244"/>
                </a:lnTo>
                <a:lnTo>
                  <a:pt x="509" y="280"/>
                </a:lnTo>
                <a:lnTo>
                  <a:pt x="472" y="305"/>
                </a:lnTo>
                <a:lnTo>
                  <a:pt x="472" y="329"/>
                </a:lnTo>
                <a:lnTo>
                  <a:pt x="460" y="365"/>
                </a:lnTo>
                <a:lnTo>
                  <a:pt x="460" y="402"/>
                </a:lnTo>
                <a:lnTo>
                  <a:pt x="484" y="426"/>
                </a:lnTo>
                <a:lnTo>
                  <a:pt x="509" y="463"/>
                </a:lnTo>
                <a:lnTo>
                  <a:pt x="509" y="487"/>
                </a:lnTo>
                <a:lnTo>
                  <a:pt x="545" y="511"/>
                </a:lnTo>
                <a:lnTo>
                  <a:pt x="581" y="511"/>
                </a:lnTo>
                <a:lnTo>
                  <a:pt x="618" y="536"/>
                </a:lnTo>
                <a:lnTo>
                  <a:pt x="642" y="536"/>
                </a:lnTo>
                <a:lnTo>
                  <a:pt x="678" y="536"/>
                </a:lnTo>
                <a:lnTo>
                  <a:pt x="702" y="524"/>
                </a:lnTo>
                <a:lnTo>
                  <a:pt x="739" y="511"/>
                </a:lnTo>
                <a:lnTo>
                  <a:pt x="763" y="499"/>
                </a:lnTo>
                <a:lnTo>
                  <a:pt x="799" y="475"/>
                </a:lnTo>
                <a:lnTo>
                  <a:pt x="811" y="451"/>
                </a:lnTo>
                <a:lnTo>
                  <a:pt x="847" y="438"/>
                </a:lnTo>
                <a:lnTo>
                  <a:pt x="872" y="414"/>
                </a:lnTo>
                <a:lnTo>
                  <a:pt x="908" y="414"/>
                </a:lnTo>
                <a:lnTo>
                  <a:pt x="944" y="438"/>
                </a:lnTo>
                <a:lnTo>
                  <a:pt x="968" y="463"/>
                </a:lnTo>
                <a:lnTo>
                  <a:pt x="1005" y="463"/>
                </a:lnTo>
                <a:lnTo>
                  <a:pt x="1029" y="451"/>
                </a:lnTo>
                <a:lnTo>
                  <a:pt x="1065" y="451"/>
                </a:lnTo>
                <a:lnTo>
                  <a:pt x="1089" y="451"/>
                </a:lnTo>
                <a:lnTo>
                  <a:pt x="1138" y="463"/>
                </a:lnTo>
                <a:lnTo>
                  <a:pt x="1162" y="463"/>
                </a:lnTo>
                <a:lnTo>
                  <a:pt x="1198" y="487"/>
                </a:lnTo>
                <a:lnTo>
                  <a:pt x="1198" y="511"/>
                </a:lnTo>
                <a:lnTo>
                  <a:pt x="1247" y="536"/>
                </a:lnTo>
                <a:lnTo>
                  <a:pt x="1259" y="560"/>
                </a:lnTo>
                <a:lnTo>
                  <a:pt x="1283" y="572"/>
                </a:lnTo>
                <a:lnTo>
                  <a:pt x="1319" y="572"/>
                </a:lnTo>
                <a:lnTo>
                  <a:pt x="1356" y="597"/>
                </a:lnTo>
                <a:lnTo>
                  <a:pt x="1380" y="597"/>
                </a:lnTo>
                <a:lnTo>
                  <a:pt x="1416" y="597"/>
                </a:lnTo>
                <a:lnTo>
                  <a:pt x="1440" y="584"/>
                </a:lnTo>
                <a:lnTo>
                  <a:pt x="1477" y="584"/>
                </a:lnTo>
                <a:lnTo>
                  <a:pt x="1501" y="597"/>
                </a:lnTo>
                <a:lnTo>
                  <a:pt x="1537" y="597"/>
                </a:lnTo>
                <a:lnTo>
                  <a:pt x="1574" y="597"/>
                </a:lnTo>
                <a:lnTo>
                  <a:pt x="1586" y="621"/>
                </a:lnTo>
                <a:lnTo>
                  <a:pt x="1610" y="645"/>
                </a:lnTo>
                <a:lnTo>
                  <a:pt x="1634" y="670"/>
                </a:lnTo>
                <a:lnTo>
                  <a:pt x="1682" y="682"/>
                </a:lnTo>
                <a:lnTo>
                  <a:pt x="1695" y="694"/>
                </a:lnTo>
                <a:lnTo>
                  <a:pt x="1731" y="694"/>
                </a:lnTo>
                <a:lnTo>
                  <a:pt x="1755" y="706"/>
                </a:lnTo>
                <a:lnTo>
                  <a:pt x="1779" y="706"/>
                </a:lnTo>
                <a:lnTo>
                  <a:pt x="1828" y="645"/>
                </a:lnTo>
                <a:lnTo>
                  <a:pt x="1840" y="609"/>
                </a:lnTo>
                <a:lnTo>
                  <a:pt x="1864" y="597"/>
                </a:lnTo>
                <a:lnTo>
                  <a:pt x="1900" y="609"/>
                </a:lnTo>
                <a:lnTo>
                  <a:pt x="1937" y="597"/>
                </a:lnTo>
                <a:lnTo>
                  <a:pt x="1961" y="597"/>
                </a:lnTo>
                <a:lnTo>
                  <a:pt x="1997" y="597"/>
                </a:lnTo>
                <a:lnTo>
                  <a:pt x="2021" y="597"/>
                </a:lnTo>
                <a:lnTo>
                  <a:pt x="2058" y="597"/>
                </a:lnTo>
                <a:lnTo>
                  <a:pt x="2082" y="597"/>
                </a:lnTo>
                <a:lnTo>
                  <a:pt x="2130" y="597"/>
                </a:lnTo>
                <a:lnTo>
                  <a:pt x="2154" y="597"/>
                </a:lnTo>
                <a:lnTo>
                  <a:pt x="2191" y="597"/>
                </a:lnTo>
                <a:lnTo>
                  <a:pt x="2215" y="597"/>
                </a:lnTo>
                <a:lnTo>
                  <a:pt x="2239" y="597"/>
                </a:lnTo>
                <a:lnTo>
                  <a:pt x="2275" y="621"/>
                </a:lnTo>
                <a:lnTo>
                  <a:pt x="2300" y="645"/>
                </a:lnTo>
                <a:lnTo>
                  <a:pt x="2348" y="645"/>
                </a:lnTo>
                <a:lnTo>
                  <a:pt x="2372" y="645"/>
                </a:lnTo>
                <a:lnTo>
                  <a:pt x="2408" y="670"/>
                </a:lnTo>
                <a:lnTo>
                  <a:pt x="2433" y="682"/>
                </a:lnTo>
                <a:lnTo>
                  <a:pt x="2469" y="682"/>
                </a:lnTo>
                <a:lnTo>
                  <a:pt x="2493" y="682"/>
                </a:lnTo>
                <a:lnTo>
                  <a:pt x="2529" y="682"/>
                </a:lnTo>
                <a:lnTo>
                  <a:pt x="2566" y="682"/>
                </a:lnTo>
                <a:lnTo>
                  <a:pt x="2590" y="694"/>
                </a:lnTo>
                <a:lnTo>
                  <a:pt x="2626" y="694"/>
                </a:lnTo>
                <a:lnTo>
                  <a:pt x="2650" y="694"/>
                </a:lnTo>
                <a:lnTo>
                  <a:pt x="2687" y="718"/>
                </a:lnTo>
                <a:lnTo>
                  <a:pt x="2711" y="718"/>
                </a:lnTo>
                <a:lnTo>
                  <a:pt x="2747" y="718"/>
                </a:lnTo>
                <a:lnTo>
                  <a:pt x="2784" y="718"/>
                </a:lnTo>
                <a:lnTo>
                  <a:pt x="2808" y="706"/>
                </a:lnTo>
                <a:lnTo>
                  <a:pt x="2844" y="706"/>
                </a:lnTo>
                <a:lnTo>
                  <a:pt x="2868" y="682"/>
                </a:lnTo>
                <a:lnTo>
                  <a:pt x="2905" y="682"/>
                </a:lnTo>
                <a:lnTo>
                  <a:pt x="2929" y="682"/>
                </a:lnTo>
                <a:lnTo>
                  <a:pt x="2965" y="657"/>
                </a:lnTo>
                <a:lnTo>
                  <a:pt x="2989" y="633"/>
                </a:lnTo>
                <a:lnTo>
                  <a:pt x="3001" y="597"/>
                </a:lnTo>
                <a:lnTo>
                  <a:pt x="3038" y="597"/>
                </a:lnTo>
                <a:lnTo>
                  <a:pt x="3062" y="584"/>
                </a:lnTo>
                <a:lnTo>
                  <a:pt x="3074" y="548"/>
                </a:lnTo>
                <a:lnTo>
                  <a:pt x="3110" y="548"/>
                </a:lnTo>
                <a:lnTo>
                  <a:pt x="3122" y="511"/>
                </a:lnTo>
                <a:lnTo>
                  <a:pt x="3159" y="499"/>
                </a:lnTo>
                <a:lnTo>
                  <a:pt x="3183" y="475"/>
                </a:lnTo>
                <a:lnTo>
                  <a:pt x="3207" y="451"/>
                </a:lnTo>
                <a:lnTo>
                  <a:pt x="3231" y="414"/>
                </a:lnTo>
                <a:lnTo>
                  <a:pt x="3268" y="390"/>
                </a:lnTo>
                <a:lnTo>
                  <a:pt x="3292" y="365"/>
                </a:lnTo>
                <a:lnTo>
                  <a:pt x="3340" y="341"/>
                </a:lnTo>
                <a:lnTo>
                  <a:pt x="3364" y="329"/>
                </a:lnTo>
                <a:lnTo>
                  <a:pt x="3389" y="329"/>
                </a:lnTo>
                <a:lnTo>
                  <a:pt x="3401" y="292"/>
                </a:lnTo>
                <a:lnTo>
                  <a:pt x="3449" y="292"/>
                </a:lnTo>
                <a:lnTo>
                  <a:pt x="3473" y="292"/>
                </a:lnTo>
                <a:lnTo>
                  <a:pt x="3510" y="280"/>
                </a:lnTo>
                <a:lnTo>
                  <a:pt x="3534" y="268"/>
                </a:lnTo>
                <a:lnTo>
                  <a:pt x="3570" y="268"/>
                </a:lnTo>
                <a:lnTo>
                  <a:pt x="3594" y="268"/>
                </a:lnTo>
                <a:lnTo>
                  <a:pt x="3631" y="268"/>
                </a:lnTo>
                <a:lnTo>
                  <a:pt x="3667" y="268"/>
                </a:lnTo>
                <a:lnTo>
                  <a:pt x="3691" y="256"/>
                </a:lnTo>
                <a:lnTo>
                  <a:pt x="3727" y="256"/>
                </a:lnTo>
                <a:lnTo>
                  <a:pt x="3764" y="244"/>
                </a:lnTo>
                <a:lnTo>
                  <a:pt x="3788" y="232"/>
                </a:lnTo>
                <a:lnTo>
                  <a:pt x="3812" y="219"/>
                </a:lnTo>
                <a:lnTo>
                  <a:pt x="3848" y="195"/>
                </a:lnTo>
                <a:lnTo>
                  <a:pt x="3885" y="183"/>
                </a:lnTo>
                <a:lnTo>
                  <a:pt x="3921" y="183"/>
                </a:lnTo>
                <a:lnTo>
                  <a:pt x="3945" y="183"/>
                </a:lnTo>
                <a:lnTo>
                  <a:pt x="3969" y="183"/>
                </a:lnTo>
                <a:lnTo>
                  <a:pt x="4006" y="183"/>
                </a:lnTo>
                <a:lnTo>
                  <a:pt x="4054" y="219"/>
                </a:lnTo>
                <a:lnTo>
                  <a:pt x="4090" y="244"/>
                </a:lnTo>
                <a:lnTo>
                  <a:pt x="4115" y="244"/>
                </a:lnTo>
                <a:lnTo>
                  <a:pt x="4151" y="256"/>
                </a:lnTo>
                <a:lnTo>
                  <a:pt x="4199" y="280"/>
                </a:lnTo>
                <a:lnTo>
                  <a:pt x="4236" y="280"/>
                </a:lnTo>
                <a:lnTo>
                  <a:pt x="4260" y="292"/>
                </a:lnTo>
                <a:lnTo>
                  <a:pt x="4284" y="305"/>
                </a:lnTo>
                <a:lnTo>
                  <a:pt x="4320" y="329"/>
                </a:lnTo>
                <a:lnTo>
                  <a:pt x="4357" y="353"/>
                </a:lnTo>
                <a:lnTo>
                  <a:pt x="4381" y="378"/>
                </a:lnTo>
                <a:lnTo>
                  <a:pt x="4417" y="402"/>
                </a:lnTo>
                <a:lnTo>
                  <a:pt x="4441" y="414"/>
                </a:lnTo>
                <a:lnTo>
                  <a:pt x="4478" y="414"/>
                </a:lnTo>
                <a:lnTo>
                  <a:pt x="4502" y="414"/>
                </a:lnTo>
                <a:lnTo>
                  <a:pt x="4550" y="414"/>
                </a:lnTo>
                <a:lnTo>
                  <a:pt x="4575" y="414"/>
                </a:lnTo>
                <a:lnTo>
                  <a:pt x="4611" y="402"/>
                </a:lnTo>
                <a:lnTo>
                  <a:pt x="4635" y="390"/>
                </a:lnTo>
                <a:lnTo>
                  <a:pt x="4671" y="402"/>
                </a:lnTo>
                <a:lnTo>
                  <a:pt x="4696" y="414"/>
                </a:lnTo>
                <a:lnTo>
                  <a:pt x="4720" y="438"/>
                </a:lnTo>
                <a:lnTo>
                  <a:pt x="4744" y="438"/>
                </a:lnTo>
                <a:lnTo>
                  <a:pt x="4780" y="463"/>
                </a:lnTo>
                <a:lnTo>
                  <a:pt x="4829" y="463"/>
                </a:lnTo>
                <a:lnTo>
                  <a:pt x="4853" y="463"/>
                </a:lnTo>
                <a:lnTo>
                  <a:pt x="4889" y="487"/>
                </a:lnTo>
                <a:lnTo>
                  <a:pt x="4901" y="511"/>
                </a:lnTo>
                <a:lnTo>
                  <a:pt x="4913" y="548"/>
                </a:lnTo>
                <a:lnTo>
                  <a:pt x="4950" y="560"/>
                </a:lnTo>
                <a:lnTo>
                  <a:pt x="4986" y="597"/>
                </a:lnTo>
                <a:lnTo>
                  <a:pt x="5010" y="621"/>
                </a:lnTo>
                <a:lnTo>
                  <a:pt x="5046" y="621"/>
                </a:lnTo>
                <a:lnTo>
                  <a:pt x="5071" y="645"/>
                </a:lnTo>
                <a:lnTo>
                  <a:pt x="5107" y="645"/>
                </a:lnTo>
                <a:lnTo>
                  <a:pt x="5131" y="645"/>
                </a:lnTo>
                <a:lnTo>
                  <a:pt x="5167" y="670"/>
                </a:lnTo>
                <a:lnTo>
                  <a:pt x="5204" y="670"/>
                </a:lnTo>
                <a:lnTo>
                  <a:pt x="5240" y="682"/>
                </a:lnTo>
                <a:lnTo>
                  <a:pt x="5276" y="694"/>
                </a:lnTo>
                <a:lnTo>
                  <a:pt x="5252" y="731"/>
                </a:lnTo>
                <a:lnTo>
                  <a:pt x="5240" y="755"/>
                </a:lnTo>
                <a:lnTo>
                  <a:pt x="5228" y="779"/>
                </a:lnTo>
                <a:lnTo>
                  <a:pt x="5228" y="828"/>
                </a:lnTo>
                <a:lnTo>
                  <a:pt x="5228" y="852"/>
                </a:lnTo>
                <a:lnTo>
                  <a:pt x="5240" y="877"/>
                </a:lnTo>
                <a:lnTo>
                  <a:pt x="5240" y="913"/>
                </a:lnTo>
                <a:lnTo>
                  <a:pt x="5240" y="937"/>
                </a:lnTo>
                <a:lnTo>
                  <a:pt x="5240" y="962"/>
                </a:lnTo>
                <a:lnTo>
                  <a:pt x="5240" y="998"/>
                </a:lnTo>
                <a:lnTo>
                  <a:pt x="5240" y="1035"/>
                </a:lnTo>
                <a:lnTo>
                  <a:pt x="5240" y="1059"/>
                </a:lnTo>
                <a:lnTo>
                  <a:pt x="5204" y="1071"/>
                </a:lnTo>
                <a:lnTo>
                  <a:pt x="5192" y="1096"/>
                </a:lnTo>
                <a:lnTo>
                  <a:pt x="5167" y="1096"/>
                </a:lnTo>
                <a:lnTo>
                  <a:pt x="5131" y="1120"/>
                </a:lnTo>
                <a:lnTo>
                  <a:pt x="5095" y="1144"/>
                </a:lnTo>
                <a:lnTo>
                  <a:pt x="5071" y="1132"/>
                </a:lnTo>
                <a:lnTo>
                  <a:pt x="5034" y="1108"/>
                </a:lnTo>
                <a:lnTo>
                  <a:pt x="5010" y="1108"/>
                </a:lnTo>
                <a:lnTo>
                  <a:pt x="4974" y="1108"/>
                </a:lnTo>
                <a:lnTo>
                  <a:pt x="4950" y="1096"/>
                </a:lnTo>
                <a:lnTo>
                  <a:pt x="4913" y="1096"/>
                </a:lnTo>
                <a:lnTo>
                  <a:pt x="4877" y="1096"/>
                </a:lnTo>
                <a:lnTo>
                  <a:pt x="4841" y="1096"/>
                </a:lnTo>
                <a:lnTo>
                  <a:pt x="4841" y="1144"/>
                </a:lnTo>
                <a:lnTo>
                  <a:pt x="4841" y="1169"/>
                </a:lnTo>
                <a:lnTo>
                  <a:pt x="4817" y="1193"/>
                </a:lnTo>
                <a:lnTo>
                  <a:pt x="4804" y="1229"/>
                </a:lnTo>
                <a:lnTo>
                  <a:pt x="4780" y="1254"/>
                </a:lnTo>
                <a:lnTo>
                  <a:pt x="4780" y="1278"/>
                </a:lnTo>
                <a:lnTo>
                  <a:pt x="4756" y="1302"/>
                </a:lnTo>
                <a:lnTo>
                  <a:pt x="4720" y="1290"/>
                </a:lnTo>
                <a:lnTo>
                  <a:pt x="4696" y="1290"/>
                </a:lnTo>
                <a:lnTo>
                  <a:pt x="4659" y="1290"/>
                </a:lnTo>
                <a:lnTo>
                  <a:pt x="4623" y="1290"/>
                </a:lnTo>
                <a:lnTo>
                  <a:pt x="4599" y="1290"/>
                </a:lnTo>
                <a:lnTo>
                  <a:pt x="4562" y="1315"/>
                </a:lnTo>
                <a:lnTo>
                  <a:pt x="4562" y="1327"/>
                </a:lnTo>
                <a:lnTo>
                  <a:pt x="4611" y="1351"/>
                </a:lnTo>
                <a:lnTo>
                  <a:pt x="4635" y="1351"/>
                </a:lnTo>
                <a:lnTo>
                  <a:pt x="4671" y="1351"/>
                </a:lnTo>
                <a:lnTo>
                  <a:pt x="4683" y="1375"/>
                </a:lnTo>
                <a:lnTo>
                  <a:pt x="4696" y="1412"/>
                </a:lnTo>
                <a:lnTo>
                  <a:pt x="4696" y="1436"/>
                </a:lnTo>
                <a:lnTo>
                  <a:pt x="4720" y="1461"/>
                </a:lnTo>
                <a:lnTo>
                  <a:pt x="4720" y="1497"/>
                </a:lnTo>
                <a:lnTo>
                  <a:pt x="4720" y="1521"/>
                </a:lnTo>
                <a:lnTo>
                  <a:pt x="4720" y="1558"/>
                </a:lnTo>
                <a:lnTo>
                  <a:pt x="4720" y="1595"/>
                </a:lnTo>
                <a:lnTo>
                  <a:pt x="4720" y="1619"/>
                </a:lnTo>
                <a:lnTo>
                  <a:pt x="4720" y="1643"/>
                </a:lnTo>
                <a:lnTo>
                  <a:pt x="4720" y="1680"/>
                </a:lnTo>
                <a:lnTo>
                  <a:pt x="4720" y="1704"/>
                </a:lnTo>
                <a:lnTo>
                  <a:pt x="4708" y="1741"/>
                </a:lnTo>
                <a:lnTo>
                  <a:pt x="4696" y="1777"/>
                </a:lnTo>
                <a:lnTo>
                  <a:pt x="4671" y="1801"/>
                </a:lnTo>
                <a:lnTo>
                  <a:pt x="4671" y="1826"/>
                </a:lnTo>
                <a:lnTo>
                  <a:pt x="4671" y="1862"/>
                </a:lnTo>
                <a:lnTo>
                  <a:pt x="4671" y="1887"/>
                </a:lnTo>
                <a:lnTo>
                  <a:pt x="4659" y="1923"/>
                </a:lnTo>
                <a:lnTo>
                  <a:pt x="4623" y="1947"/>
                </a:lnTo>
                <a:lnTo>
                  <a:pt x="4599" y="1947"/>
                </a:lnTo>
                <a:lnTo>
                  <a:pt x="4562" y="1947"/>
                </a:lnTo>
                <a:lnTo>
                  <a:pt x="4550" y="1984"/>
                </a:lnTo>
                <a:lnTo>
                  <a:pt x="4538" y="2008"/>
                </a:lnTo>
                <a:lnTo>
                  <a:pt x="4538" y="2045"/>
                </a:lnTo>
                <a:lnTo>
                  <a:pt x="4514" y="2069"/>
                </a:lnTo>
                <a:lnTo>
                  <a:pt x="4502" y="2106"/>
                </a:lnTo>
                <a:lnTo>
                  <a:pt x="4478" y="2106"/>
                </a:lnTo>
                <a:lnTo>
                  <a:pt x="4441" y="2106"/>
                </a:lnTo>
                <a:lnTo>
                  <a:pt x="4405" y="2106"/>
                </a:lnTo>
                <a:lnTo>
                  <a:pt x="4381" y="2106"/>
                </a:lnTo>
                <a:lnTo>
                  <a:pt x="4345" y="2106"/>
                </a:lnTo>
                <a:lnTo>
                  <a:pt x="4320" y="2106"/>
                </a:lnTo>
                <a:lnTo>
                  <a:pt x="4296" y="2130"/>
                </a:lnTo>
                <a:lnTo>
                  <a:pt x="4284" y="2154"/>
                </a:lnTo>
                <a:lnTo>
                  <a:pt x="4260" y="2191"/>
                </a:lnTo>
                <a:lnTo>
                  <a:pt x="4260" y="2227"/>
                </a:lnTo>
                <a:lnTo>
                  <a:pt x="4260" y="2252"/>
                </a:lnTo>
                <a:lnTo>
                  <a:pt x="4272" y="2288"/>
                </a:lnTo>
                <a:lnTo>
                  <a:pt x="4320" y="2300"/>
                </a:lnTo>
                <a:lnTo>
                  <a:pt x="4357" y="2300"/>
                </a:lnTo>
                <a:lnTo>
                  <a:pt x="4381" y="2288"/>
                </a:lnTo>
                <a:lnTo>
                  <a:pt x="4393" y="2264"/>
                </a:lnTo>
                <a:lnTo>
                  <a:pt x="4441" y="2264"/>
                </a:lnTo>
                <a:lnTo>
                  <a:pt x="4466" y="2264"/>
                </a:lnTo>
                <a:lnTo>
                  <a:pt x="4466" y="2300"/>
                </a:lnTo>
                <a:lnTo>
                  <a:pt x="4502" y="2337"/>
                </a:lnTo>
                <a:lnTo>
                  <a:pt x="4502" y="2361"/>
                </a:lnTo>
                <a:lnTo>
                  <a:pt x="4526" y="2385"/>
                </a:lnTo>
                <a:lnTo>
                  <a:pt x="4526" y="2422"/>
                </a:lnTo>
                <a:lnTo>
                  <a:pt x="4550" y="2446"/>
                </a:lnTo>
                <a:lnTo>
                  <a:pt x="4550" y="2471"/>
                </a:lnTo>
                <a:lnTo>
                  <a:pt x="4550" y="2519"/>
                </a:lnTo>
                <a:lnTo>
                  <a:pt x="4575" y="2544"/>
                </a:lnTo>
                <a:lnTo>
                  <a:pt x="4611" y="2568"/>
                </a:lnTo>
                <a:lnTo>
                  <a:pt x="4611" y="2605"/>
                </a:lnTo>
                <a:lnTo>
                  <a:pt x="4635" y="2617"/>
                </a:lnTo>
                <a:lnTo>
                  <a:pt x="4659" y="2653"/>
                </a:lnTo>
                <a:lnTo>
                  <a:pt x="4683" y="2678"/>
                </a:lnTo>
                <a:lnTo>
                  <a:pt x="4696" y="2702"/>
                </a:lnTo>
                <a:lnTo>
                  <a:pt x="4720" y="2726"/>
                </a:lnTo>
                <a:lnTo>
                  <a:pt x="4720" y="2751"/>
                </a:lnTo>
                <a:lnTo>
                  <a:pt x="4720" y="2787"/>
                </a:lnTo>
                <a:lnTo>
                  <a:pt x="4744" y="2811"/>
                </a:lnTo>
                <a:lnTo>
                  <a:pt x="4708" y="2836"/>
                </a:lnTo>
                <a:lnTo>
                  <a:pt x="4671" y="2836"/>
                </a:lnTo>
                <a:lnTo>
                  <a:pt x="4623" y="2836"/>
                </a:lnTo>
                <a:lnTo>
                  <a:pt x="4599" y="2824"/>
                </a:lnTo>
                <a:lnTo>
                  <a:pt x="4587" y="2787"/>
                </a:lnTo>
                <a:lnTo>
                  <a:pt x="4562" y="2763"/>
                </a:lnTo>
                <a:lnTo>
                  <a:pt x="4538" y="2763"/>
                </a:lnTo>
                <a:lnTo>
                  <a:pt x="4502" y="2763"/>
                </a:lnTo>
                <a:lnTo>
                  <a:pt x="4478" y="2763"/>
                </a:lnTo>
                <a:lnTo>
                  <a:pt x="4441" y="2763"/>
                </a:lnTo>
                <a:lnTo>
                  <a:pt x="4405" y="2763"/>
                </a:lnTo>
                <a:lnTo>
                  <a:pt x="4381" y="2738"/>
                </a:lnTo>
                <a:lnTo>
                  <a:pt x="4345" y="2726"/>
                </a:lnTo>
                <a:lnTo>
                  <a:pt x="4345" y="2690"/>
                </a:lnTo>
                <a:lnTo>
                  <a:pt x="4320" y="2690"/>
                </a:lnTo>
                <a:lnTo>
                  <a:pt x="4284" y="2690"/>
                </a:lnTo>
                <a:lnTo>
                  <a:pt x="4260" y="2653"/>
                </a:lnTo>
                <a:lnTo>
                  <a:pt x="4236" y="2653"/>
                </a:lnTo>
                <a:lnTo>
                  <a:pt x="4212" y="2617"/>
                </a:lnTo>
                <a:lnTo>
                  <a:pt x="4212" y="2592"/>
                </a:lnTo>
                <a:lnTo>
                  <a:pt x="4175" y="2580"/>
                </a:lnTo>
                <a:lnTo>
                  <a:pt x="4151" y="2580"/>
                </a:lnTo>
                <a:lnTo>
                  <a:pt x="4103" y="2580"/>
                </a:lnTo>
                <a:lnTo>
                  <a:pt x="4078" y="2580"/>
                </a:lnTo>
                <a:lnTo>
                  <a:pt x="4042" y="2605"/>
                </a:lnTo>
                <a:lnTo>
                  <a:pt x="4018" y="2605"/>
                </a:lnTo>
                <a:lnTo>
                  <a:pt x="3982" y="2617"/>
                </a:lnTo>
                <a:lnTo>
                  <a:pt x="3957" y="2629"/>
                </a:lnTo>
                <a:lnTo>
                  <a:pt x="3921" y="2629"/>
                </a:lnTo>
                <a:lnTo>
                  <a:pt x="3885" y="2629"/>
                </a:lnTo>
                <a:lnTo>
                  <a:pt x="3873" y="2653"/>
                </a:lnTo>
                <a:lnTo>
                  <a:pt x="3848" y="2678"/>
                </a:lnTo>
                <a:lnTo>
                  <a:pt x="3812" y="2678"/>
                </a:lnTo>
                <a:lnTo>
                  <a:pt x="3776" y="2678"/>
                </a:lnTo>
                <a:lnTo>
                  <a:pt x="3740" y="2678"/>
                </a:lnTo>
                <a:lnTo>
                  <a:pt x="3715" y="2678"/>
                </a:lnTo>
                <a:lnTo>
                  <a:pt x="3679" y="2678"/>
                </a:lnTo>
                <a:lnTo>
                  <a:pt x="3655" y="2665"/>
                </a:lnTo>
                <a:lnTo>
                  <a:pt x="3631" y="2653"/>
                </a:lnTo>
                <a:lnTo>
                  <a:pt x="3594" y="2653"/>
                </a:lnTo>
                <a:lnTo>
                  <a:pt x="3558" y="2653"/>
                </a:lnTo>
                <a:lnTo>
                  <a:pt x="3546" y="2690"/>
                </a:lnTo>
                <a:lnTo>
                  <a:pt x="3522" y="2726"/>
                </a:lnTo>
                <a:lnTo>
                  <a:pt x="3498" y="2751"/>
                </a:lnTo>
                <a:lnTo>
                  <a:pt x="3498" y="2787"/>
                </a:lnTo>
                <a:lnTo>
                  <a:pt x="3485" y="2811"/>
                </a:lnTo>
                <a:lnTo>
                  <a:pt x="3461" y="2836"/>
                </a:lnTo>
                <a:lnTo>
                  <a:pt x="3449" y="2872"/>
                </a:lnTo>
                <a:lnTo>
                  <a:pt x="3413" y="2884"/>
                </a:lnTo>
                <a:lnTo>
                  <a:pt x="3389" y="2884"/>
                </a:lnTo>
                <a:lnTo>
                  <a:pt x="3352" y="2884"/>
                </a:lnTo>
                <a:lnTo>
                  <a:pt x="3328" y="2921"/>
                </a:lnTo>
                <a:lnTo>
                  <a:pt x="3292" y="2933"/>
                </a:lnTo>
                <a:lnTo>
                  <a:pt x="3280" y="2970"/>
                </a:lnTo>
                <a:lnTo>
                  <a:pt x="3243" y="2994"/>
                </a:lnTo>
                <a:lnTo>
                  <a:pt x="3243" y="3018"/>
                </a:lnTo>
                <a:lnTo>
                  <a:pt x="3219" y="3018"/>
                </a:lnTo>
                <a:lnTo>
                  <a:pt x="3183" y="3018"/>
                </a:lnTo>
                <a:lnTo>
                  <a:pt x="3159" y="3018"/>
                </a:lnTo>
                <a:lnTo>
                  <a:pt x="3110" y="3018"/>
                </a:lnTo>
                <a:lnTo>
                  <a:pt x="3086" y="3018"/>
                </a:lnTo>
                <a:lnTo>
                  <a:pt x="3050" y="3018"/>
                </a:lnTo>
                <a:lnTo>
                  <a:pt x="3050" y="3043"/>
                </a:lnTo>
                <a:lnTo>
                  <a:pt x="3050" y="3067"/>
                </a:lnTo>
                <a:lnTo>
                  <a:pt x="3050" y="3103"/>
                </a:lnTo>
                <a:lnTo>
                  <a:pt x="3050" y="3128"/>
                </a:lnTo>
                <a:lnTo>
                  <a:pt x="3062" y="3152"/>
                </a:lnTo>
                <a:lnTo>
                  <a:pt x="3074" y="3189"/>
                </a:lnTo>
                <a:lnTo>
                  <a:pt x="3074" y="3213"/>
                </a:lnTo>
                <a:lnTo>
                  <a:pt x="3098" y="3249"/>
                </a:lnTo>
                <a:lnTo>
                  <a:pt x="3110" y="3286"/>
                </a:lnTo>
                <a:lnTo>
                  <a:pt x="3110" y="3310"/>
                </a:lnTo>
                <a:lnTo>
                  <a:pt x="3098" y="3335"/>
                </a:lnTo>
                <a:lnTo>
                  <a:pt x="3074" y="3359"/>
                </a:lnTo>
                <a:lnTo>
                  <a:pt x="3050" y="3383"/>
                </a:lnTo>
                <a:lnTo>
                  <a:pt x="3050" y="3420"/>
                </a:lnTo>
                <a:lnTo>
                  <a:pt x="3026" y="3444"/>
                </a:lnTo>
                <a:lnTo>
                  <a:pt x="2989" y="3469"/>
                </a:lnTo>
                <a:lnTo>
                  <a:pt x="2965" y="3481"/>
                </a:lnTo>
                <a:lnTo>
                  <a:pt x="2929" y="3481"/>
                </a:lnTo>
                <a:lnTo>
                  <a:pt x="2893" y="3481"/>
                </a:lnTo>
                <a:lnTo>
                  <a:pt x="2868" y="3469"/>
                </a:lnTo>
                <a:lnTo>
                  <a:pt x="2832" y="3469"/>
                </a:lnTo>
                <a:lnTo>
                  <a:pt x="2808" y="3469"/>
                </a:lnTo>
                <a:lnTo>
                  <a:pt x="2772" y="3481"/>
                </a:lnTo>
                <a:lnTo>
                  <a:pt x="2747" y="3493"/>
                </a:lnTo>
                <a:lnTo>
                  <a:pt x="2723" y="3517"/>
                </a:lnTo>
                <a:lnTo>
                  <a:pt x="2699" y="3529"/>
                </a:lnTo>
                <a:lnTo>
                  <a:pt x="2663" y="3529"/>
                </a:lnTo>
                <a:lnTo>
                  <a:pt x="2638" y="3554"/>
                </a:lnTo>
                <a:lnTo>
                  <a:pt x="2602" y="3554"/>
                </a:lnTo>
                <a:lnTo>
                  <a:pt x="2566" y="3554"/>
                </a:lnTo>
                <a:lnTo>
                  <a:pt x="2529" y="3542"/>
                </a:lnTo>
                <a:lnTo>
                  <a:pt x="2505" y="3542"/>
                </a:lnTo>
                <a:lnTo>
                  <a:pt x="2481" y="3529"/>
                </a:lnTo>
                <a:lnTo>
                  <a:pt x="2445" y="3529"/>
                </a:lnTo>
                <a:lnTo>
                  <a:pt x="2421" y="3517"/>
                </a:lnTo>
                <a:lnTo>
                  <a:pt x="2384" y="3517"/>
                </a:lnTo>
                <a:lnTo>
                  <a:pt x="2348" y="3505"/>
                </a:lnTo>
                <a:lnTo>
                  <a:pt x="2312" y="3469"/>
                </a:lnTo>
                <a:lnTo>
                  <a:pt x="2287" y="3456"/>
                </a:lnTo>
                <a:lnTo>
                  <a:pt x="2251" y="3456"/>
                </a:lnTo>
                <a:lnTo>
                  <a:pt x="2227" y="3432"/>
                </a:lnTo>
                <a:lnTo>
                  <a:pt x="2191" y="3432"/>
                </a:lnTo>
                <a:lnTo>
                  <a:pt x="2166" y="3432"/>
                </a:lnTo>
                <a:lnTo>
                  <a:pt x="2130" y="3408"/>
                </a:lnTo>
                <a:lnTo>
                  <a:pt x="2094" y="3408"/>
                </a:lnTo>
                <a:lnTo>
                  <a:pt x="2070" y="3396"/>
                </a:lnTo>
                <a:lnTo>
                  <a:pt x="2033" y="3396"/>
                </a:lnTo>
                <a:lnTo>
                  <a:pt x="2009" y="3383"/>
                </a:lnTo>
                <a:lnTo>
                  <a:pt x="1985" y="3347"/>
                </a:lnTo>
                <a:lnTo>
                  <a:pt x="1973" y="3323"/>
                </a:lnTo>
                <a:lnTo>
                  <a:pt x="1949" y="3286"/>
                </a:lnTo>
                <a:lnTo>
                  <a:pt x="1924" y="3286"/>
                </a:lnTo>
                <a:lnTo>
                  <a:pt x="1900" y="3274"/>
                </a:lnTo>
                <a:lnTo>
                  <a:pt x="1864" y="3249"/>
                </a:lnTo>
                <a:lnTo>
                  <a:pt x="1840" y="3225"/>
                </a:lnTo>
                <a:lnTo>
                  <a:pt x="1791" y="3213"/>
                </a:lnTo>
                <a:lnTo>
                  <a:pt x="1767" y="3201"/>
                </a:lnTo>
                <a:lnTo>
                  <a:pt x="1731" y="3189"/>
                </a:lnTo>
                <a:lnTo>
                  <a:pt x="1707" y="3152"/>
                </a:lnTo>
                <a:lnTo>
                  <a:pt x="1670" y="3140"/>
                </a:lnTo>
                <a:lnTo>
                  <a:pt x="1646" y="3116"/>
                </a:lnTo>
                <a:lnTo>
                  <a:pt x="1610" y="3116"/>
                </a:lnTo>
                <a:lnTo>
                  <a:pt x="1574" y="3116"/>
                </a:lnTo>
                <a:lnTo>
                  <a:pt x="1549" y="3116"/>
                </a:lnTo>
                <a:lnTo>
                  <a:pt x="1513" y="3116"/>
                </a:lnTo>
                <a:lnTo>
                  <a:pt x="1489" y="3152"/>
                </a:lnTo>
                <a:lnTo>
                  <a:pt x="1453" y="3176"/>
                </a:lnTo>
                <a:lnTo>
                  <a:pt x="1428" y="3201"/>
                </a:lnTo>
                <a:lnTo>
                  <a:pt x="1428" y="3237"/>
                </a:lnTo>
                <a:lnTo>
                  <a:pt x="1404" y="3262"/>
                </a:lnTo>
                <a:lnTo>
                  <a:pt x="1368" y="3262"/>
                </a:lnTo>
                <a:lnTo>
                  <a:pt x="1344" y="3262"/>
                </a:lnTo>
                <a:lnTo>
                  <a:pt x="1319" y="3262"/>
                </a:lnTo>
                <a:lnTo>
                  <a:pt x="1283" y="3262"/>
                </a:lnTo>
                <a:lnTo>
                  <a:pt x="1247" y="3262"/>
                </a:lnTo>
                <a:lnTo>
                  <a:pt x="1210" y="3262"/>
                </a:lnTo>
                <a:lnTo>
                  <a:pt x="1186" y="3262"/>
                </a:lnTo>
                <a:lnTo>
                  <a:pt x="1150" y="3262"/>
                </a:lnTo>
                <a:lnTo>
                  <a:pt x="1126" y="3262"/>
                </a:lnTo>
                <a:lnTo>
                  <a:pt x="1089" y="3262"/>
                </a:lnTo>
                <a:lnTo>
                  <a:pt x="1065" y="3286"/>
                </a:lnTo>
                <a:lnTo>
                  <a:pt x="1029" y="3323"/>
                </a:lnTo>
                <a:lnTo>
                  <a:pt x="993" y="3335"/>
                </a:lnTo>
                <a:lnTo>
                  <a:pt x="968" y="3335"/>
                </a:lnTo>
                <a:lnTo>
                  <a:pt x="932" y="3359"/>
                </a:lnTo>
                <a:lnTo>
                  <a:pt x="908" y="3359"/>
                </a:lnTo>
                <a:lnTo>
                  <a:pt x="872" y="3359"/>
                </a:lnTo>
                <a:lnTo>
                  <a:pt x="847" y="3371"/>
                </a:lnTo>
                <a:lnTo>
                  <a:pt x="799" y="3371"/>
                </a:lnTo>
                <a:lnTo>
                  <a:pt x="775" y="3383"/>
                </a:lnTo>
                <a:lnTo>
                  <a:pt x="739" y="3396"/>
                </a:lnTo>
                <a:lnTo>
                  <a:pt x="714" y="3420"/>
                </a:lnTo>
                <a:lnTo>
                  <a:pt x="678" y="3432"/>
                </a:lnTo>
                <a:lnTo>
                  <a:pt x="654" y="3432"/>
                </a:lnTo>
                <a:lnTo>
                  <a:pt x="618" y="3432"/>
                </a:lnTo>
                <a:lnTo>
                  <a:pt x="581" y="3432"/>
                </a:lnTo>
                <a:lnTo>
                  <a:pt x="557" y="3408"/>
                </a:lnTo>
                <a:lnTo>
                  <a:pt x="521" y="3396"/>
                </a:lnTo>
                <a:lnTo>
                  <a:pt x="497" y="3396"/>
                </a:lnTo>
                <a:lnTo>
                  <a:pt x="460" y="3383"/>
                </a:lnTo>
                <a:lnTo>
                  <a:pt x="484" y="3347"/>
                </a:lnTo>
                <a:lnTo>
                  <a:pt x="484" y="3323"/>
                </a:lnTo>
                <a:lnTo>
                  <a:pt x="509" y="3286"/>
                </a:lnTo>
                <a:lnTo>
                  <a:pt x="509" y="3249"/>
                </a:lnTo>
                <a:lnTo>
                  <a:pt x="497" y="3225"/>
                </a:lnTo>
                <a:lnTo>
                  <a:pt x="472" y="3201"/>
                </a:lnTo>
                <a:lnTo>
                  <a:pt x="460" y="3164"/>
                </a:lnTo>
                <a:lnTo>
                  <a:pt x="460" y="3140"/>
                </a:lnTo>
                <a:lnTo>
                  <a:pt x="460" y="3116"/>
                </a:lnTo>
                <a:lnTo>
                  <a:pt x="460" y="3079"/>
                </a:lnTo>
                <a:lnTo>
                  <a:pt x="460" y="3043"/>
                </a:lnTo>
                <a:lnTo>
                  <a:pt x="460" y="3018"/>
                </a:lnTo>
                <a:lnTo>
                  <a:pt x="472" y="2982"/>
                </a:lnTo>
                <a:lnTo>
                  <a:pt x="484" y="2957"/>
                </a:lnTo>
                <a:lnTo>
                  <a:pt x="509" y="2933"/>
                </a:lnTo>
                <a:lnTo>
                  <a:pt x="509" y="2909"/>
                </a:lnTo>
                <a:lnTo>
                  <a:pt x="509" y="2884"/>
                </a:lnTo>
                <a:lnTo>
                  <a:pt x="497" y="2848"/>
                </a:lnTo>
                <a:lnTo>
                  <a:pt x="460" y="2836"/>
                </a:lnTo>
                <a:lnTo>
                  <a:pt x="436" y="2824"/>
                </a:lnTo>
                <a:lnTo>
                  <a:pt x="400" y="2799"/>
                </a:lnTo>
                <a:lnTo>
                  <a:pt x="400" y="2775"/>
                </a:lnTo>
                <a:lnTo>
                  <a:pt x="388" y="2738"/>
                </a:lnTo>
                <a:lnTo>
                  <a:pt x="363" y="2714"/>
                </a:lnTo>
                <a:lnTo>
                  <a:pt x="363" y="2690"/>
                </a:lnTo>
                <a:lnTo>
                  <a:pt x="363" y="2653"/>
                </a:lnTo>
                <a:lnTo>
                  <a:pt x="363" y="2617"/>
                </a:lnTo>
                <a:lnTo>
                  <a:pt x="351" y="2592"/>
                </a:lnTo>
                <a:lnTo>
                  <a:pt x="351" y="2568"/>
                </a:lnTo>
                <a:lnTo>
                  <a:pt x="339" y="2532"/>
                </a:lnTo>
                <a:lnTo>
                  <a:pt x="303" y="2519"/>
                </a:lnTo>
                <a:lnTo>
                  <a:pt x="279" y="2507"/>
                </a:lnTo>
                <a:lnTo>
                  <a:pt x="242" y="2483"/>
                </a:lnTo>
                <a:lnTo>
                  <a:pt x="218" y="2483"/>
                </a:lnTo>
                <a:lnTo>
                  <a:pt x="182" y="2459"/>
                </a:lnTo>
                <a:lnTo>
                  <a:pt x="146" y="2446"/>
                </a:lnTo>
                <a:lnTo>
                  <a:pt x="134" y="2410"/>
                </a:lnTo>
                <a:lnTo>
                  <a:pt x="85" y="2373"/>
                </a:lnTo>
                <a:lnTo>
                  <a:pt x="73" y="2349"/>
                </a:lnTo>
                <a:lnTo>
                  <a:pt x="37" y="2337"/>
                </a:lnTo>
                <a:lnTo>
                  <a:pt x="37" y="2300"/>
                </a:lnTo>
                <a:lnTo>
                  <a:pt x="25" y="2276"/>
                </a:lnTo>
                <a:lnTo>
                  <a:pt x="25" y="2239"/>
                </a:lnTo>
                <a:lnTo>
                  <a:pt x="25" y="2215"/>
                </a:lnTo>
                <a:lnTo>
                  <a:pt x="25" y="2191"/>
                </a:lnTo>
                <a:lnTo>
                  <a:pt x="25" y="2154"/>
                </a:lnTo>
                <a:lnTo>
                  <a:pt x="0" y="2130"/>
                </a:lnTo>
                <a:lnTo>
                  <a:pt x="37" y="2093"/>
                </a:lnTo>
                <a:lnTo>
                  <a:pt x="49" y="2057"/>
                </a:lnTo>
                <a:lnTo>
                  <a:pt x="61" y="2033"/>
                </a:lnTo>
                <a:lnTo>
                  <a:pt x="61" y="2008"/>
                </a:lnTo>
                <a:lnTo>
                  <a:pt x="61" y="1972"/>
                </a:lnTo>
                <a:lnTo>
                  <a:pt x="61" y="1923"/>
                </a:lnTo>
                <a:lnTo>
                  <a:pt x="49" y="1874"/>
                </a:lnTo>
                <a:lnTo>
                  <a:pt x="61" y="1850"/>
                </a:lnTo>
                <a:lnTo>
                  <a:pt x="61" y="1826"/>
                </a:lnTo>
                <a:lnTo>
                  <a:pt x="61" y="1789"/>
                </a:lnTo>
                <a:lnTo>
                  <a:pt x="61" y="1765"/>
                </a:lnTo>
                <a:lnTo>
                  <a:pt x="61" y="1741"/>
                </a:lnTo>
                <a:lnTo>
                  <a:pt x="61" y="1704"/>
                </a:lnTo>
                <a:lnTo>
                  <a:pt x="61" y="1668"/>
                </a:lnTo>
                <a:lnTo>
                  <a:pt x="97" y="1643"/>
                </a:lnTo>
                <a:lnTo>
                  <a:pt x="109" y="1607"/>
                </a:lnTo>
                <a:lnTo>
                  <a:pt x="121" y="1582"/>
                </a:lnTo>
                <a:lnTo>
                  <a:pt x="158" y="1582"/>
                </a:lnTo>
                <a:lnTo>
                  <a:pt x="182" y="1582"/>
                </a:lnTo>
                <a:lnTo>
                  <a:pt x="218" y="1558"/>
                </a:lnTo>
                <a:lnTo>
                  <a:pt x="255" y="1558"/>
                </a:lnTo>
                <a:lnTo>
                  <a:pt x="279" y="1558"/>
                </a:lnTo>
                <a:lnTo>
                  <a:pt x="315" y="1558"/>
                </a:lnTo>
                <a:lnTo>
                  <a:pt x="339" y="1558"/>
                </a:lnTo>
                <a:lnTo>
                  <a:pt x="376" y="1558"/>
                </a:lnTo>
                <a:lnTo>
                  <a:pt x="400" y="1521"/>
                </a:lnTo>
                <a:lnTo>
                  <a:pt x="424" y="1509"/>
                </a:lnTo>
                <a:lnTo>
                  <a:pt x="436" y="1473"/>
                </a:lnTo>
                <a:lnTo>
                  <a:pt x="448" y="1448"/>
                </a:lnTo>
                <a:lnTo>
                  <a:pt x="472" y="1424"/>
                </a:lnTo>
                <a:lnTo>
                  <a:pt x="484" y="1388"/>
                </a:lnTo>
                <a:lnTo>
                  <a:pt x="509" y="1351"/>
                </a:lnTo>
                <a:lnTo>
                  <a:pt x="509" y="1327"/>
                </a:lnTo>
                <a:lnTo>
                  <a:pt x="533" y="1290"/>
                </a:lnTo>
                <a:lnTo>
                  <a:pt x="521" y="1266"/>
                </a:lnTo>
                <a:lnTo>
                  <a:pt x="497" y="1229"/>
                </a:lnTo>
                <a:lnTo>
                  <a:pt x="472" y="1205"/>
                </a:lnTo>
                <a:lnTo>
                  <a:pt x="460" y="1181"/>
                </a:lnTo>
                <a:lnTo>
                  <a:pt x="448" y="1144"/>
                </a:lnTo>
                <a:lnTo>
                  <a:pt x="448" y="1108"/>
                </a:lnTo>
                <a:lnTo>
                  <a:pt x="436" y="1083"/>
                </a:lnTo>
                <a:lnTo>
                  <a:pt x="412" y="1059"/>
                </a:lnTo>
                <a:lnTo>
                  <a:pt x="388" y="1035"/>
                </a:lnTo>
                <a:lnTo>
                  <a:pt x="363" y="998"/>
                </a:lnTo>
                <a:lnTo>
                  <a:pt x="339" y="998"/>
                </a:lnTo>
                <a:lnTo>
                  <a:pt x="303" y="998"/>
                </a:lnTo>
                <a:lnTo>
                  <a:pt x="291" y="962"/>
                </a:lnTo>
                <a:lnTo>
                  <a:pt x="279" y="925"/>
                </a:lnTo>
                <a:lnTo>
                  <a:pt x="242" y="901"/>
                </a:lnTo>
                <a:lnTo>
                  <a:pt x="218" y="864"/>
                </a:lnTo>
                <a:lnTo>
                  <a:pt x="194" y="864"/>
                </a:lnTo>
                <a:lnTo>
                  <a:pt x="182" y="828"/>
                </a:lnTo>
                <a:lnTo>
                  <a:pt x="146" y="816"/>
                </a:lnTo>
                <a:lnTo>
                  <a:pt x="146" y="779"/>
                </a:lnTo>
                <a:lnTo>
                  <a:pt x="109" y="755"/>
                </a:lnTo>
                <a:lnTo>
                  <a:pt x="109" y="718"/>
                </a:lnTo>
                <a:lnTo>
                  <a:pt x="85" y="682"/>
                </a:lnTo>
                <a:lnTo>
                  <a:pt x="73" y="657"/>
                </a:lnTo>
                <a:lnTo>
                  <a:pt x="49" y="633"/>
                </a:lnTo>
                <a:lnTo>
                  <a:pt x="37" y="597"/>
                </a:lnTo>
                <a:lnTo>
                  <a:pt x="25" y="572"/>
                </a:lnTo>
                <a:lnTo>
                  <a:pt x="0" y="548"/>
                </a:lnTo>
                <a:lnTo>
                  <a:pt x="0" y="511"/>
                </a:lnTo>
                <a:lnTo>
                  <a:pt x="0" y="475"/>
                </a:lnTo>
                <a:lnTo>
                  <a:pt x="0" y="451"/>
                </a:lnTo>
                <a:lnTo>
                  <a:pt x="0" y="414"/>
                </a:lnTo>
                <a:lnTo>
                  <a:pt x="0" y="390"/>
                </a:lnTo>
                <a:lnTo>
                  <a:pt x="13" y="365"/>
                </a:lnTo>
                <a:lnTo>
                  <a:pt x="37" y="329"/>
                </a:lnTo>
                <a:lnTo>
                  <a:pt x="37" y="292"/>
                </a:lnTo>
                <a:lnTo>
                  <a:pt x="37" y="268"/>
                </a:lnTo>
                <a:lnTo>
                  <a:pt x="37" y="232"/>
                </a:lnTo>
                <a:lnTo>
                  <a:pt x="61" y="232"/>
                </a:lnTo>
                <a:lnTo>
                  <a:pt x="97" y="207"/>
                </a:lnTo>
                <a:lnTo>
                  <a:pt x="109" y="183"/>
                </a:lnTo>
                <a:lnTo>
                  <a:pt x="121" y="146"/>
                </a:lnTo>
                <a:lnTo>
                  <a:pt x="158" y="134"/>
                </a:lnTo>
                <a:lnTo>
                  <a:pt x="182" y="122"/>
                </a:lnTo>
                <a:lnTo>
                  <a:pt x="206" y="86"/>
                </a:lnTo>
                <a:lnTo>
                  <a:pt x="218" y="49"/>
                </a:lnTo>
                <a:lnTo>
                  <a:pt x="230" y="25"/>
                </a:lnTo>
                <a:lnTo>
                  <a:pt x="255" y="0"/>
                </a:lnTo>
                <a:lnTo>
                  <a:pt x="267" y="0"/>
                </a:lnTo>
                <a:close/>
              </a:path>
            </a:pathLst>
          </a:custGeom>
          <a:gradFill rotWithShape="0">
            <a:gsLst>
              <a:gs pos="0">
                <a:srgbClr val="E5FDB5"/>
              </a:gs>
              <a:gs pos="50000">
                <a:srgbClr val="F5FFEB"/>
              </a:gs>
              <a:gs pos="100000">
                <a:srgbClr val="E5FDB5"/>
              </a:gs>
            </a:gsLst>
            <a:lin ang="5400000" scaled="1"/>
          </a:gradFill>
          <a:ln w="9525">
            <a:round/>
            <a:headEnd/>
            <a:tailEnd/>
          </a:ln>
          <a:scene3d>
            <a:camera prst="legacyObliqueTopRight"/>
            <a:lightRig rig="legacyFlat3" dir="l"/>
          </a:scene3d>
          <a:sp3d extrusionH="430200" prstMaterial="legacyMatte">
            <a:bevelT w="13500" h="13500" prst="angle"/>
            <a:bevelB w="13500" h="13500" prst="angle"/>
            <a:extrusionClr>
              <a:srgbClr val="E5FDB5"/>
            </a:extrusionClr>
            <a:contourClr>
              <a:srgbClr val="E5FDB5"/>
            </a:contourClr>
          </a:sp3d>
        </p:spPr>
        <p:txBody>
          <a:bodyPr>
            <a:flatTx/>
          </a:bodyPr>
          <a:lstStyle/>
          <a:p>
            <a:endParaRPr lang="bg-BG"/>
          </a:p>
        </p:txBody>
      </p:sp>
      <p:pic>
        <p:nvPicPr>
          <p:cNvPr id="29713" name="Picture 17" descr="IM000098">
            <a:extLst>
              <a:ext uri="{FF2B5EF4-FFF2-40B4-BE49-F238E27FC236}">
                <a16:creationId xmlns:a16="http://schemas.microsoft.com/office/drawing/2014/main" id="{5BCC2E16-7F5C-453F-9719-16A6B8D26F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1905000"/>
            <a:ext cx="28082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Picture 18" descr="kadrovi16">
            <a:extLst>
              <a:ext uri="{FF2B5EF4-FFF2-40B4-BE49-F238E27FC236}">
                <a16:creationId xmlns:a16="http://schemas.microsoft.com/office/drawing/2014/main" id="{B45B0370-7F21-48F4-B572-8C124F662558}"/>
              </a:ext>
            </a:extLst>
          </p:cNvPr>
          <p:cNvPicPr>
            <a:picLocks noChangeAspect="1" noChangeArrowheads="1"/>
          </p:cNvPicPr>
          <p:nvPr/>
        </p:nvPicPr>
        <p:blipFill>
          <a:blip r:embed="rId9">
            <a:lum bright="10000"/>
            <a:extLst>
              <a:ext uri="{28A0092B-C50C-407E-A947-70E740481C1C}">
                <a14:useLocalDpi xmlns:a14="http://schemas.microsoft.com/office/drawing/2010/main" val="0"/>
              </a:ext>
            </a:extLst>
          </a:blip>
          <a:srcRect/>
          <a:stretch>
            <a:fillRect/>
          </a:stretch>
        </p:blipFill>
        <p:spPr bwMode="auto">
          <a:xfrm>
            <a:off x="5943600" y="4114800"/>
            <a:ext cx="2971800" cy="202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15" name="Picture 19" descr="kadrovi15">
            <a:extLst>
              <a:ext uri="{FF2B5EF4-FFF2-40B4-BE49-F238E27FC236}">
                <a16:creationId xmlns:a16="http://schemas.microsoft.com/office/drawing/2014/main" id="{700DBC42-FDA2-4C95-B810-63353A278A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2971800"/>
            <a:ext cx="2879725" cy="201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9" name="Picture 39" descr="Picture2">
            <a:extLst>
              <a:ext uri="{FF2B5EF4-FFF2-40B4-BE49-F238E27FC236}">
                <a16:creationId xmlns:a16="http://schemas.microsoft.com/office/drawing/2014/main" id="{9F3A3420-16EC-44A9-87A1-00556EEE9427}"/>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WordArt 40">
            <a:extLst>
              <a:ext uri="{FF2B5EF4-FFF2-40B4-BE49-F238E27FC236}">
                <a16:creationId xmlns:a16="http://schemas.microsoft.com/office/drawing/2014/main" id="{08D83D47-0A69-4763-B2C0-084D63A05D0E}"/>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8201" name="WordArt 41">
            <a:extLst>
              <a:ext uri="{FF2B5EF4-FFF2-40B4-BE49-F238E27FC236}">
                <a16:creationId xmlns:a16="http://schemas.microsoft.com/office/drawing/2014/main" id="{99B9DB69-9909-4C2E-AC4D-A9A5F9BF15F0}"/>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8202" name="Line 44">
            <a:extLst>
              <a:ext uri="{FF2B5EF4-FFF2-40B4-BE49-F238E27FC236}">
                <a16:creationId xmlns:a16="http://schemas.microsoft.com/office/drawing/2014/main" id="{A5FB5BE0-3EC4-4C77-9424-343DD91685C4}"/>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8203" name="Picture 45">
            <a:extLst>
              <a:ext uri="{FF2B5EF4-FFF2-40B4-BE49-F238E27FC236}">
                <a16:creationId xmlns:a16="http://schemas.microsoft.com/office/drawing/2014/main" id="{0AD0F14D-7C4A-4714-9FCF-735B85C90F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 Box 46">
            <a:extLst>
              <a:ext uri="{FF2B5EF4-FFF2-40B4-BE49-F238E27FC236}">
                <a16:creationId xmlns:a16="http://schemas.microsoft.com/office/drawing/2014/main" id="{6200C51C-5E83-4E8F-926E-0A3CEA767AA9}"/>
              </a:ext>
            </a:extLst>
          </p:cNvPr>
          <p:cNvSpPr txBox="1">
            <a:spLocks noChangeArrowheads="1"/>
          </p:cNvSpPr>
          <p:nvPr/>
        </p:nvSpPr>
        <p:spPr bwMode="auto">
          <a:xfrm>
            <a:off x="8763000" y="60960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3</a:t>
            </a:r>
            <a:endParaRPr lang="bg-BG" altLang="bg-BG">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29713"/>
                                        </p:tgtEl>
                                        <p:attrNameLst>
                                          <p:attrName>style.visibility</p:attrName>
                                        </p:attrNameLst>
                                      </p:cBhvr>
                                      <p:to>
                                        <p:strVal val="visible"/>
                                      </p:to>
                                    </p:set>
                                    <p:animEffect transition="in" filter="wipe(left)">
                                      <p:cBhvr>
                                        <p:cTn id="7" dur="3000"/>
                                        <p:tgtEl>
                                          <p:spTgt spid="29713"/>
                                        </p:tgtEl>
                                      </p:cBhvr>
                                    </p:animEffect>
                                  </p:childTnLst>
                                </p:cTn>
                              </p:par>
                            </p:childTnLst>
                          </p:cTn>
                        </p:par>
                        <p:par>
                          <p:cTn id="8" fill="hold" nodeType="afterGroup">
                            <p:stCondLst>
                              <p:cond delay="4000"/>
                            </p:stCondLst>
                            <p:childTnLst>
                              <p:par>
                                <p:cTn id="9" presetID="22" presetClass="entr" presetSubtype="8" fill="hold" nodeType="afterEffect">
                                  <p:stCondLst>
                                    <p:cond delay="0"/>
                                  </p:stCondLst>
                                  <p:childTnLst>
                                    <p:set>
                                      <p:cBhvr>
                                        <p:cTn id="10" dur="1" fill="hold">
                                          <p:stCondLst>
                                            <p:cond delay="0"/>
                                          </p:stCondLst>
                                        </p:cTn>
                                        <p:tgtEl>
                                          <p:spTgt spid="29715"/>
                                        </p:tgtEl>
                                        <p:attrNameLst>
                                          <p:attrName>style.visibility</p:attrName>
                                        </p:attrNameLst>
                                      </p:cBhvr>
                                      <p:to>
                                        <p:strVal val="visible"/>
                                      </p:to>
                                    </p:set>
                                    <p:animEffect transition="in" filter="wipe(left)">
                                      <p:cBhvr>
                                        <p:cTn id="11" dur="3000"/>
                                        <p:tgtEl>
                                          <p:spTgt spid="29715"/>
                                        </p:tgtEl>
                                      </p:cBhvr>
                                    </p:animEffect>
                                  </p:childTnLst>
                                </p:cTn>
                              </p:par>
                            </p:childTnLst>
                          </p:cTn>
                        </p:par>
                        <p:par>
                          <p:cTn id="12" fill="hold" nodeType="afterGroup">
                            <p:stCondLst>
                              <p:cond delay="7000"/>
                            </p:stCondLst>
                            <p:childTnLst>
                              <p:par>
                                <p:cTn id="13" presetID="22" presetClass="entr" presetSubtype="8" fill="hold" nodeType="afterEffect">
                                  <p:stCondLst>
                                    <p:cond delay="0"/>
                                  </p:stCondLst>
                                  <p:childTnLst>
                                    <p:set>
                                      <p:cBhvr>
                                        <p:cTn id="14" dur="1" fill="hold">
                                          <p:stCondLst>
                                            <p:cond delay="0"/>
                                          </p:stCondLst>
                                        </p:cTn>
                                        <p:tgtEl>
                                          <p:spTgt spid="29714"/>
                                        </p:tgtEl>
                                        <p:attrNameLst>
                                          <p:attrName>style.visibility</p:attrName>
                                        </p:attrNameLst>
                                      </p:cBhvr>
                                      <p:to>
                                        <p:strVal val="visible"/>
                                      </p:to>
                                    </p:set>
                                    <p:animEffect transition="in" filter="wipe(left)">
                                      <p:cBhvr>
                                        <p:cTn id="15" dur="3000"/>
                                        <p:tgtEl>
                                          <p:spTgt spid="2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a:extLst>
              <a:ext uri="{FF2B5EF4-FFF2-40B4-BE49-F238E27FC236}">
                <a16:creationId xmlns:a16="http://schemas.microsoft.com/office/drawing/2014/main" id="{859C60AA-7342-402A-9F64-94CC6B407BE3}"/>
              </a:ext>
            </a:extLst>
          </p:cNvPr>
          <p:cNvGrpSpPr>
            <a:grpSpLocks/>
          </p:cNvGrpSpPr>
          <p:nvPr/>
        </p:nvGrpSpPr>
        <p:grpSpPr bwMode="auto">
          <a:xfrm>
            <a:off x="0" y="-26988"/>
            <a:ext cx="9220200" cy="6911976"/>
            <a:chOff x="0" y="-17"/>
            <a:chExt cx="5808" cy="4354"/>
          </a:xfrm>
        </p:grpSpPr>
        <p:pic>
          <p:nvPicPr>
            <p:cNvPr id="10258" name="Picture 3" descr="KAMUFL-55">
              <a:extLst>
                <a:ext uri="{FF2B5EF4-FFF2-40B4-BE49-F238E27FC236}">
                  <a16:creationId xmlns:a16="http://schemas.microsoft.com/office/drawing/2014/main" id="{754090BB-FF69-4714-B736-E5395E2434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9" name="Picture 4" descr="OSNOWA-gore">
              <a:extLst>
                <a:ext uri="{FF2B5EF4-FFF2-40B4-BE49-F238E27FC236}">
                  <a16:creationId xmlns:a16="http://schemas.microsoft.com/office/drawing/2014/main" id="{6B0A14CE-7CF8-45D8-AA3E-AA51C050B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5" descr="OSNOWA-dolu">
              <a:extLst>
                <a:ext uri="{FF2B5EF4-FFF2-40B4-BE49-F238E27FC236}">
                  <a16:creationId xmlns:a16="http://schemas.microsoft.com/office/drawing/2014/main" id="{FC3BCB0B-7546-4CA5-AA8A-77E11DA60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1" name="Text Box 6">
              <a:extLst>
                <a:ext uri="{FF2B5EF4-FFF2-40B4-BE49-F238E27FC236}">
                  <a16:creationId xmlns:a16="http://schemas.microsoft.com/office/drawing/2014/main" id="{AED97E24-F470-4156-A2B8-8650AD3FFA11}"/>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10262" name="Picture 7" descr="OSNOWA-dolu-gore">
              <a:extLst>
                <a:ext uri="{FF2B5EF4-FFF2-40B4-BE49-F238E27FC236}">
                  <a16:creationId xmlns:a16="http://schemas.microsoft.com/office/drawing/2014/main" id="{FF838833-25C7-4F93-AF3B-0F2150D47F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3" name="Picture 8" descr="OSNOWA-dolu-gore">
              <a:extLst>
                <a:ext uri="{FF2B5EF4-FFF2-40B4-BE49-F238E27FC236}">
                  <a16:creationId xmlns:a16="http://schemas.microsoft.com/office/drawing/2014/main" id="{1A914FE2-E2A3-43EC-A042-209B4EE69D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29" name="Picture 9" descr="1">
            <a:extLst>
              <a:ext uri="{FF2B5EF4-FFF2-40B4-BE49-F238E27FC236}">
                <a16:creationId xmlns:a16="http://schemas.microsoft.com/office/drawing/2014/main" id="{5543C89D-0C56-4644-B47B-E1C2EEA583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850" y="1149350"/>
            <a:ext cx="257175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0" descr="1">
            <a:extLst>
              <a:ext uri="{FF2B5EF4-FFF2-40B4-BE49-F238E27FC236}">
                <a16:creationId xmlns:a16="http://schemas.microsoft.com/office/drawing/2014/main" id="{0E8249BC-6E27-4261-B908-EF34D01A0B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825" y="4876800"/>
            <a:ext cx="59769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1" descr="2">
            <a:extLst>
              <a:ext uri="{FF2B5EF4-FFF2-40B4-BE49-F238E27FC236}">
                <a16:creationId xmlns:a16="http://schemas.microsoft.com/office/drawing/2014/main" id="{A7E460EF-0E5C-440D-AA23-BBE42EAFF3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9113" y="1052513"/>
            <a:ext cx="28813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12" descr="3">
            <a:extLst>
              <a:ext uri="{FF2B5EF4-FFF2-40B4-BE49-F238E27FC236}">
                <a16:creationId xmlns:a16="http://schemas.microsoft.com/office/drawing/2014/main" id="{8A67F568-3112-4F26-A939-D0EDEB8C19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65875" y="1219200"/>
            <a:ext cx="254952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13" descr="3">
            <a:extLst>
              <a:ext uri="{FF2B5EF4-FFF2-40B4-BE49-F238E27FC236}">
                <a16:creationId xmlns:a16="http://schemas.microsoft.com/office/drawing/2014/main" id="{4E1FE27E-70C6-400E-9B95-6ED9E125A4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59113" y="3048000"/>
            <a:ext cx="288131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14" descr="4">
            <a:extLst>
              <a:ext uri="{FF2B5EF4-FFF2-40B4-BE49-F238E27FC236}">
                <a16:creationId xmlns:a16="http://schemas.microsoft.com/office/drawing/2014/main" id="{773D32A4-E2CB-4A17-B626-23149A359C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72225" y="3886200"/>
            <a:ext cx="25479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5" name="Picture 15" descr="4">
            <a:extLst>
              <a:ext uri="{FF2B5EF4-FFF2-40B4-BE49-F238E27FC236}">
                <a16:creationId xmlns:a16="http://schemas.microsoft.com/office/drawing/2014/main" id="{C7EF8384-9E82-4B6F-9F17-FCAFA1EB1E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3048000"/>
            <a:ext cx="25717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36" descr="Picture2">
            <a:extLst>
              <a:ext uri="{FF2B5EF4-FFF2-40B4-BE49-F238E27FC236}">
                <a16:creationId xmlns:a16="http://schemas.microsoft.com/office/drawing/2014/main" id="{B86DDC6F-26A6-437C-9BB0-951EE2F9788B}"/>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WordArt 37">
            <a:extLst>
              <a:ext uri="{FF2B5EF4-FFF2-40B4-BE49-F238E27FC236}">
                <a16:creationId xmlns:a16="http://schemas.microsoft.com/office/drawing/2014/main" id="{01392444-7EEC-4297-B31C-2F3F82F85714}"/>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10252" name="WordArt 38">
            <a:extLst>
              <a:ext uri="{FF2B5EF4-FFF2-40B4-BE49-F238E27FC236}">
                <a16:creationId xmlns:a16="http://schemas.microsoft.com/office/drawing/2014/main" id="{542BF918-2F31-4CA8-9708-86FAE76E6B3D}"/>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10253" name="Text Box 40">
            <a:extLst>
              <a:ext uri="{FF2B5EF4-FFF2-40B4-BE49-F238E27FC236}">
                <a16:creationId xmlns:a16="http://schemas.microsoft.com/office/drawing/2014/main" id="{21B8DEC6-2385-4632-A6E6-8F03631DF3BA}"/>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10254" name="Line 41">
            <a:extLst>
              <a:ext uri="{FF2B5EF4-FFF2-40B4-BE49-F238E27FC236}">
                <a16:creationId xmlns:a16="http://schemas.microsoft.com/office/drawing/2014/main" id="{16536A43-50D9-40CF-AD82-EBFCE07D7F2F}"/>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10255" name="Picture 42">
            <a:extLst>
              <a:ext uri="{FF2B5EF4-FFF2-40B4-BE49-F238E27FC236}">
                <a16:creationId xmlns:a16="http://schemas.microsoft.com/office/drawing/2014/main" id="{3FCAED6C-0D27-45F7-9E60-DCBE0BB4978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Text Box 43">
            <a:extLst>
              <a:ext uri="{FF2B5EF4-FFF2-40B4-BE49-F238E27FC236}">
                <a16:creationId xmlns:a16="http://schemas.microsoft.com/office/drawing/2014/main" id="{26DC351F-D9C3-45D7-AC76-EF8358D18738}"/>
              </a:ext>
            </a:extLst>
          </p:cNvPr>
          <p:cNvSpPr txBox="1">
            <a:spLocks noChangeArrowheads="1"/>
          </p:cNvSpPr>
          <p:nvPr/>
        </p:nvSpPr>
        <p:spPr bwMode="auto">
          <a:xfrm>
            <a:off x="8686800" y="60198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4</a:t>
            </a:r>
            <a:endParaRPr lang="bg-BG" altLang="bg-BG">
              <a:solidFill>
                <a:srgbClr val="FF0000"/>
              </a:solidFill>
            </a:endParaRPr>
          </a:p>
        </p:txBody>
      </p:sp>
      <p:sp>
        <p:nvSpPr>
          <p:cNvPr id="30764" name="Rectangle 44">
            <a:extLst>
              <a:ext uri="{FF2B5EF4-FFF2-40B4-BE49-F238E27FC236}">
                <a16:creationId xmlns:a16="http://schemas.microsoft.com/office/drawing/2014/main" id="{46768322-B7E7-41A9-AA68-32FD2184FF89}"/>
              </a:ext>
            </a:extLst>
          </p:cNvPr>
          <p:cNvSpPr>
            <a:spLocks noChangeArrowheads="1"/>
          </p:cNvSpPr>
          <p:nvPr/>
        </p:nvSpPr>
        <p:spPr bwMode="auto">
          <a:xfrm>
            <a:off x="457200" y="914400"/>
            <a:ext cx="8496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63538" indent="-363538">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r>
              <a:rPr lang="bg-BG" altLang="bg-BG" sz="2100" b="1">
                <a:solidFill>
                  <a:srgbClr val="FF0000"/>
                </a:solidFill>
              </a:rPr>
              <a:t> </a:t>
            </a:r>
            <a:endParaRPr lang="bg-BG" altLang="bg-BG" sz="2600" b="1">
              <a:solidFill>
                <a:srgbClr val="FFFF00"/>
              </a:solidFill>
            </a:endParaRPr>
          </a:p>
          <a:p>
            <a:pPr algn="ctr" eaLnBrk="1" hangingPunct="1"/>
            <a:r>
              <a:rPr lang="bg-BG" altLang="bg-BG" sz="2400" b="1" u="sng">
                <a:solidFill>
                  <a:srgbClr val="FFFF00"/>
                </a:solidFill>
                <a:latin typeface="Arial Black" panose="020B0A04020102020204" pitchFamily="34" charset="0"/>
              </a:rPr>
              <a:t>КАКВО ОЗНАЧАВА ВОЙНИК?</a:t>
            </a:r>
          </a:p>
          <a:p>
            <a:pPr algn="ctr" eaLnBrk="1" hangingPunct="1"/>
            <a:endParaRPr lang="en-US" altLang="bg-BG" sz="2400" b="1" u="sng">
              <a:solidFill>
                <a:srgbClr val="FFFF00"/>
              </a:solidFill>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Effect transition="in" filter="fade">
                                      <p:cBhvr>
                                        <p:cTn id="7" dur="5000"/>
                                        <p:tgtEl>
                                          <p:spTgt spid="30729"/>
                                        </p:tgtEl>
                                      </p:cBhvr>
                                    </p:animEffect>
                                  </p:childTnLst>
                                </p:cTn>
                              </p:par>
                              <p:par>
                                <p:cTn id="8" presetID="10" presetClass="entr" presetSubtype="0" fill="hold" nodeType="withEffect">
                                  <p:stCondLst>
                                    <p:cond delay="3000"/>
                                  </p:stCondLst>
                                  <p:childTnLst>
                                    <p:set>
                                      <p:cBhvr>
                                        <p:cTn id="9" dur="1" fill="hold">
                                          <p:stCondLst>
                                            <p:cond delay="0"/>
                                          </p:stCondLst>
                                        </p:cTn>
                                        <p:tgtEl>
                                          <p:spTgt spid="30731"/>
                                        </p:tgtEl>
                                        <p:attrNameLst>
                                          <p:attrName>style.visibility</p:attrName>
                                        </p:attrNameLst>
                                      </p:cBhvr>
                                      <p:to>
                                        <p:strVal val="visible"/>
                                      </p:to>
                                    </p:set>
                                    <p:animEffect transition="in" filter="fade">
                                      <p:cBhvr>
                                        <p:cTn id="10" dur="5000"/>
                                        <p:tgtEl>
                                          <p:spTgt spid="30731"/>
                                        </p:tgtEl>
                                      </p:cBhvr>
                                    </p:animEffect>
                                  </p:childTnLst>
                                </p:cTn>
                              </p:par>
                              <p:par>
                                <p:cTn id="11" presetID="10" presetClass="entr" presetSubtype="0" fill="hold" nodeType="withEffect">
                                  <p:stCondLst>
                                    <p:cond delay="6000"/>
                                  </p:stCondLst>
                                  <p:childTnLst>
                                    <p:set>
                                      <p:cBhvr>
                                        <p:cTn id="12" dur="1" fill="hold">
                                          <p:stCondLst>
                                            <p:cond delay="0"/>
                                          </p:stCondLst>
                                        </p:cTn>
                                        <p:tgtEl>
                                          <p:spTgt spid="30732"/>
                                        </p:tgtEl>
                                        <p:attrNameLst>
                                          <p:attrName>style.visibility</p:attrName>
                                        </p:attrNameLst>
                                      </p:cBhvr>
                                      <p:to>
                                        <p:strVal val="visible"/>
                                      </p:to>
                                    </p:set>
                                    <p:animEffect transition="in" filter="fade">
                                      <p:cBhvr>
                                        <p:cTn id="13" dur="5000"/>
                                        <p:tgtEl>
                                          <p:spTgt spid="30732"/>
                                        </p:tgtEl>
                                      </p:cBhvr>
                                    </p:animEffect>
                                  </p:childTnLst>
                                </p:cTn>
                              </p:par>
                              <p:par>
                                <p:cTn id="14" presetID="10" presetClass="entr" presetSubtype="0" fill="hold" nodeType="withEffect">
                                  <p:stCondLst>
                                    <p:cond delay="9000"/>
                                  </p:stCondLst>
                                  <p:childTnLst>
                                    <p:set>
                                      <p:cBhvr>
                                        <p:cTn id="15" dur="1" fill="hold">
                                          <p:stCondLst>
                                            <p:cond delay="0"/>
                                          </p:stCondLst>
                                        </p:cTn>
                                        <p:tgtEl>
                                          <p:spTgt spid="30735"/>
                                        </p:tgtEl>
                                        <p:attrNameLst>
                                          <p:attrName>style.visibility</p:attrName>
                                        </p:attrNameLst>
                                      </p:cBhvr>
                                      <p:to>
                                        <p:strVal val="visible"/>
                                      </p:to>
                                    </p:set>
                                    <p:animEffect transition="in" filter="fade">
                                      <p:cBhvr>
                                        <p:cTn id="16" dur="5000"/>
                                        <p:tgtEl>
                                          <p:spTgt spid="30735"/>
                                        </p:tgtEl>
                                      </p:cBhvr>
                                    </p:animEffect>
                                  </p:childTnLst>
                                </p:cTn>
                              </p:par>
                              <p:par>
                                <p:cTn id="17" presetID="10" presetClass="entr" presetSubtype="0" fill="hold" nodeType="withEffect">
                                  <p:stCondLst>
                                    <p:cond delay="12000"/>
                                  </p:stCondLst>
                                  <p:childTnLst>
                                    <p:set>
                                      <p:cBhvr>
                                        <p:cTn id="18" dur="1" fill="hold">
                                          <p:stCondLst>
                                            <p:cond delay="0"/>
                                          </p:stCondLst>
                                        </p:cTn>
                                        <p:tgtEl>
                                          <p:spTgt spid="30733"/>
                                        </p:tgtEl>
                                        <p:attrNameLst>
                                          <p:attrName>style.visibility</p:attrName>
                                        </p:attrNameLst>
                                      </p:cBhvr>
                                      <p:to>
                                        <p:strVal val="visible"/>
                                      </p:to>
                                    </p:set>
                                    <p:animEffect transition="in" filter="fade">
                                      <p:cBhvr>
                                        <p:cTn id="19" dur="5000"/>
                                        <p:tgtEl>
                                          <p:spTgt spid="30733"/>
                                        </p:tgtEl>
                                      </p:cBhvr>
                                    </p:animEffect>
                                  </p:childTnLst>
                                </p:cTn>
                              </p:par>
                              <p:par>
                                <p:cTn id="20" presetID="10" presetClass="entr" presetSubtype="0" fill="hold" nodeType="withEffect">
                                  <p:stCondLst>
                                    <p:cond delay="15000"/>
                                  </p:stCondLst>
                                  <p:childTnLst>
                                    <p:set>
                                      <p:cBhvr>
                                        <p:cTn id="21" dur="1" fill="hold">
                                          <p:stCondLst>
                                            <p:cond delay="0"/>
                                          </p:stCondLst>
                                        </p:cTn>
                                        <p:tgtEl>
                                          <p:spTgt spid="30734"/>
                                        </p:tgtEl>
                                        <p:attrNameLst>
                                          <p:attrName>style.visibility</p:attrName>
                                        </p:attrNameLst>
                                      </p:cBhvr>
                                      <p:to>
                                        <p:strVal val="visible"/>
                                      </p:to>
                                    </p:set>
                                    <p:animEffect transition="in" filter="fade">
                                      <p:cBhvr>
                                        <p:cTn id="22" dur="5000"/>
                                        <p:tgtEl>
                                          <p:spTgt spid="30734"/>
                                        </p:tgtEl>
                                      </p:cBhvr>
                                    </p:animEffect>
                                  </p:childTnLst>
                                </p:cTn>
                              </p:par>
                              <p:par>
                                <p:cTn id="23" presetID="10" presetClass="entr" presetSubtype="0" fill="hold" nodeType="withEffect">
                                  <p:stCondLst>
                                    <p:cond delay="18000"/>
                                  </p:stCondLst>
                                  <p:childTnLst>
                                    <p:set>
                                      <p:cBhvr>
                                        <p:cTn id="24" dur="1" fill="hold">
                                          <p:stCondLst>
                                            <p:cond delay="0"/>
                                          </p:stCondLst>
                                        </p:cTn>
                                        <p:tgtEl>
                                          <p:spTgt spid="30730"/>
                                        </p:tgtEl>
                                        <p:attrNameLst>
                                          <p:attrName>style.visibility</p:attrName>
                                        </p:attrNameLst>
                                      </p:cBhvr>
                                      <p:to>
                                        <p:strVal val="visible"/>
                                      </p:to>
                                    </p:set>
                                    <p:animEffect transition="in" filter="fade">
                                      <p:cBhvr>
                                        <p:cTn id="25" dur="5000"/>
                                        <p:tgtEl>
                                          <p:spTgt spid="30730"/>
                                        </p:tgtEl>
                                      </p:cBhvr>
                                    </p:animEffect>
                                  </p:childTnLst>
                                </p:cTn>
                              </p:par>
                              <p:par>
                                <p:cTn id="26" presetID="55" presetClass="entr" presetSubtype="0" repeatCount="2000" fill="hold" nodeType="withEffect">
                                  <p:stCondLst>
                                    <p:cond delay="1500"/>
                                  </p:stCondLst>
                                  <p:childTnLst>
                                    <p:set>
                                      <p:cBhvr>
                                        <p:cTn id="27" dur="1" fill="hold">
                                          <p:stCondLst>
                                            <p:cond delay="0"/>
                                          </p:stCondLst>
                                        </p:cTn>
                                        <p:tgtEl>
                                          <p:spTgt spid="30764">
                                            <p:txEl>
                                              <p:pRg st="1" end="1"/>
                                            </p:txEl>
                                          </p:spTgt>
                                        </p:tgtEl>
                                        <p:attrNameLst>
                                          <p:attrName>style.visibility</p:attrName>
                                        </p:attrNameLst>
                                      </p:cBhvr>
                                      <p:to>
                                        <p:strVal val="visible"/>
                                      </p:to>
                                    </p:set>
                                    <p:anim calcmode="lin" valueType="num">
                                      <p:cBhvr>
                                        <p:cTn id="28" dur="3000" fill="hold"/>
                                        <p:tgtEl>
                                          <p:spTgt spid="30764">
                                            <p:txEl>
                                              <p:pRg st="1" end="1"/>
                                            </p:txEl>
                                          </p:spTgt>
                                        </p:tgtEl>
                                        <p:attrNameLst>
                                          <p:attrName>ppt_w</p:attrName>
                                        </p:attrNameLst>
                                      </p:cBhvr>
                                      <p:tavLst>
                                        <p:tav tm="0">
                                          <p:val>
                                            <p:strVal val="#ppt_w*0.70"/>
                                          </p:val>
                                        </p:tav>
                                        <p:tav tm="100000">
                                          <p:val>
                                            <p:strVal val="#ppt_w"/>
                                          </p:val>
                                        </p:tav>
                                      </p:tavLst>
                                    </p:anim>
                                    <p:anim calcmode="lin" valueType="num">
                                      <p:cBhvr>
                                        <p:cTn id="29" dur="3000" fill="hold"/>
                                        <p:tgtEl>
                                          <p:spTgt spid="30764">
                                            <p:txEl>
                                              <p:pRg st="1" end="1"/>
                                            </p:txEl>
                                          </p:spTgt>
                                        </p:tgtEl>
                                        <p:attrNameLst>
                                          <p:attrName>ppt_h</p:attrName>
                                        </p:attrNameLst>
                                      </p:cBhvr>
                                      <p:tavLst>
                                        <p:tav tm="0">
                                          <p:val>
                                            <p:strVal val="#ppt_h"/>
                                          </p:val>
                                        </p:tav>
                                        <p:tav tm="100000">
                                          <p:val>
                                            <p:strVal val="#ppt_h"/>
                                          </p:val>
                                        </p:tav>
                                      </p:tavLst>
                                    </p:anim>
                                    <p:animEffect transition="in" filter="fade">
                                      <p:cBhvr>
                                        <p:cTn id="30" dur="3000"/>
                                        <p:tgtEl>
                                          <p:spTgt spid="307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BE301446-7ED8-4C45-9A99-B9CCDD42F1E2}"/>
              </a:ext>
            </a:extLst>
          </p:cNvPr>
          <p:cNvGrpSpPr>
            <a:grpSpLocks/>
          </p:cNvGrpSpPr>
          <p:nvPr/>
        </p:nvGrpSpPr>
        <p:grpSpPr bwMode="auto">
          <a:xfrm>
            <a:off x="0" y="-26988"/>
            <a:ext cx="9220200" cy="6911976"/>
            <a:chOff x="0" y="-17"/>
            <a:chExt cx="5808" cy="4354"/>
          </a:xfrm>
        </p:grpSpPr>
        <p:pic>
          <p:nvPicPr>
            <p:cNvPr id="12309" name="Picture 3" descr="KAMUFL-55">
              <a:extLst>
                <a:ext uri="{FF2B5EF4-FFF2-40B4-BE49-F238E27FC236}">
                  <a16:creationId xmlns:a16="http://schemas.microsoft.com/office/drawing/2014/main" id="{60584919-F3B2-4150-8EFA-1B6D8D4EF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4" descr="OSNOWA-gore">
              <a:extLst>
                <a:ext uri="{FF2B5EF4-FFF2-40B4-BE49-F238E27FC236}">
                  <a16:creationId xmlns:a16="http://schemas.microsoft.com/office/drawing/2014/main" id="{455045EE-9E5A-469D-96FA-863F2526EE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5" descr="OSNOWA-dolu">
              <a:extLst>
                <a:ext uri="{FF2B5EF4-FFF2-40B4-BE49-F238E27FC236}">
                  <a16:creationId xmlns:a16="http://schemas.microsoft.com/office/drawing/2014/main" id="{F34DC0DD-5E0B-4C6A-8312-5B0752511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2" name="Text Box 6">
              <a:extLst>
                <a:ext uri="{FF2B5EF4-FFF2-40B4-BE49-F238E27FC236}">
                  <a16:creationId xmlns:a16="http://schemas.microsoft.com/office/drawing/2014/main" id="{578FD126-FC45-467B-8774-7A5BF9FE6F3F}"/>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12313" name="Picture 7" descr="OSNOWA-dolu-gore">
              <a:extLst>
                <a:ext uri="{FF2B5EF4-FFF2-40B4-BE49-F238E27FC236}">
                  <a16:creationId xmlns:a16="http://schemas.microsoft.com/office/drawing/2014/main" id="{077B7284-253F-4070-9A1E-3D05E977F5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4" name="Picture 8" descr="OSNOWA-dolu-gore">
              <a:extLst>
                <a:ext uri="{FF2B5EF4-FFF2-40B4-BE49-F238E27FC236}">
                  <a16:creationId xmlns:a16="http://schemas.microsoft.com/office/drawing/2014/main" id="{E10F527D-18F3-4461-873C-F2DAA6B1B0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77" name="Picture 9" descr="MPj03143300000[1]">
            <a:extLst>
              <a:ext uri="{FF2B5EF4-FFF2-40B4-BE49-F238E27FC236}">
                <a16:creationId xmlns:a16="http://schemas.microsoft.com/office/drawing/2014/main" id="{89FE4666-3900-4D14-A1BA-BE57109A25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887538"/>
            <a:ext cx="11033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Line 10">
            <a:extLst>
              <a:ext uri="{FF2B5EF4-FFF2-40B4-BE49-F238E27FC236}">
                <a16:creationId xmlns:a16="http://schemas.microsoft.com/office/drawing/2014/main" id="{D52D8AAF-A10D-4DC4-8F59-8118763A90FC}"/>
              </a:ext>
            </a:extLst>
          </p:cNvPr>
          <p:cNvSpPr>
            <a:spLocks noChangeShapeType="1"/>
          </p:cNvSpPr>
          <p:nvPr/>
        </p:nvSpPr>
        <p:spPr bwMode="auto">
          <a:xfrm flipH="1" flipV="1">
            <a:off x="1524000" y="2790825"/>
            <a:ext cx="2255838" cy="1358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bg-BG"/>
          </a:p>
        </p:txBody>
      </p:sp>
      <p:pic>
        <p:nvPicPr>
          <p:cNvPr id="32779" name="Picture 11" descr="MCj02909010000[1]">
            <a:extLst>
              <a:ext uri="{FF2B5EF4-FFF2-40B4-BE49-F238E27FC236}">
                <a16:creationId xmlns:a16="http://schemas.microsoft.com/office/drawing/2014/main" id="{81DC0517-D6A8-4D26-8A63-2C1C5F9969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7175" y="1196975"/>
            <a:ext cx="1512888"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0" name="Line 12">
            <a:extLst>
              <a:ext uri="{FF2B5EF4-FFF2-40B4-BE49-F238E27FC236}">
                <a16:creationId xmlns:a16="http://schemas.microsoft.com/office/drawing/2014/main" id="{EF65B25E-595C-47DE-89E4-51813F10F6F3}"/>
              </a:ext>
            </a:extLst>
          </p:cNvPr>
          <p:cNvSpPr>
            <a:spLocks noChangeShapeType="1"/>
          </p:cNvSpPr>
          <p:nvPr/>
        </p:nvSpPr>
        <p:spPr bwMode="auto">
          <a:xfrm flipH="1" flipV="1">
            <a:off x="4787900" y="2276475"/>
            <a:ext cx="0" cy="854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bg-BG"/>
          </a:p>
        </p:txBody>
      </p:sp>
      <p:sp>
        <p:nvSpPr>
          <p:cNvPr id="32781" name="Line 13">
            <a:extLst>
              <a:ext uri="{FF2B5EF4-FFF2-40B4-BE49-F238E27FC236}">
                <a16:creationId xmlns:a16="http://schemas.microsoft.com/office/drawing/2014/main" id="{E7121B1E-08BE-4067-A518-E05B8336B892}"/>
              </a:ext>
            </a:extLst>
          </p:cNvPr>
          <p:cNvSpPr>
            <a:spLocks noChangeShapeType="1"/>
          </p:cNvSpPr>
          <p:nvPr/>
        </p:nvSpPr>
        <p:spPr bwMode="auto">
          <a:xfrm flipV="1">
            <a:off x="5724525" y="2852738"/>
            <a:ext cx="1871663" cy="1152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bg-BG"/>
          </a:p>
        </p:txBody>
      </p:sp>
      <p:pic>
        <p:nvPicPr>
          <p:cNvPr id="32782" name="Picture 14" descr="MCj02977610000[1]">
            <a:extLst>
              <a:ext uri="{FF2B5EF4-FFF2-40B4-BE49-F238E27FC236}">
                <a16:creationId xmlns:a16="http://schemas.microsoft.com/office/drawing/2014/main" id="{855DA431-8D2B-4639-ABF6-ADEBCC70AC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825" y="4800600"/>
            <a:ext cx="19478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15">
            <a:extLst>
              <a:ext uri="{FF2B5EF4-FFF2-40B4-BE49-F238E27FC236}">
                <a16:creationId xmlns:a16="http://schemas.microsoft.com/office/drawing/2014/main" id="{B0952273-FEA5-40EA-B3DD-1E2DD9918291}"/>
              </a:ext>
            </a:extLst>
          </p:cNvPr>
          <p:cNvSpPr>
            <a:spLocks noChangeShapeType="1"/>
          </p:cNvSpPr>
          <p:nvPr/>
        </p:nvSpPr>
        <p:spPr bwMode="auto">
          <a:xfrm flipH="1">
            <a:off x="1763713" y="4652963"/>
            <a:ext cx="2016125" cy="12239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bg-BG"/>
          </a:p>
        </p:txBody>
      </p:sp>
      <p:pic>
        <p:nvPicPr>
          <p:cNvPr id="32784" name="Picture 16" descr="MCj03113340000[1]">
            <a:extLst>
              <a:ext uri="{FF2B5EF4-FFF2-40B4-BE49-F238E27FC236}">
                <a16:creationId xmlns:a16="http://schemas.microsoft.com/office/drawing/2014/main" id="{A0B32DB5-3D9C-4165-B59B-6A3FC9BBA2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5105400"/>
            <a:ext cx="2201863"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5" name="Line 17">
            <a:extLst>
              <a:ext uri="{FF2B5EF4-FFF2-40B4-BE49-F238E27FC236}">
                <a16:creationId xmlns:a16="http://schemas.microsoft.com/office/drawing/2014/main" id="{2F6F0FE3-6B10-4112-8EA0-DF8D2B34387F}"/>
              </a:ext>
            </a:extLst>
          </p:cNvPr>
          <p:cNvSpPr>
            <a:spLocks noChangeShapeType="1"/>
          </p:cNvSpPr>
          <p:nvPr/>
        </p:nvSpPr>
        <p:spPr bwMode="auto">
          <a:xfrm>
            <a:off x="5651500" y="4724400"/>
            <a:ext cx="1368425" cy="5762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chorCtr="1"/>
          <a:lstStyle/>
          <a:p>
            <a:endParaRPr lang="bg-BG"/>
          </a:p>
        </p:txBody>
      </p:sp>
      <p:pic>
        <p:nvPicPr>
          <p:cNvPr id="32786" name="Picture 18" descr="MCj02899920000[1]">
            <a:extLst>
              <a:ext uri="{FF2B5EF4-FFF2-40B4-BE49-F238E27FC236}">
                <a16:creationId xmlns:a16="http://schemas.microsoft.com/office/drawing/2014/main" id="{20520D00-F7A9-480C-AFDA-A6A83FD5A6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1275" y="3141663"/>
            <a:ext cx="2030413"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19" descr="MCj02939920000[1]">
            <a:extLst>
              <a:ext uri="{FF2B5EF4-FFF2-40B4-BE49-F238E27FC236}">
                <a16:creationId xmlns:a16="http://schemas.microsoft.com/office/drawing/2014/main" id="{5759E8EA-2992-4C91-B054-AAFF87263A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96188" y="2060575"/>
            <a:ext cx="8810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50" descr="Picture2">
            <a:extLst>
              <a:ext uri="{FF2B5EF4-FFF2-40B4-BE49-F238E27FC236}">
                <a16:creationId xmlns:a16="http://schemas.microsoft.com/office/drawing/2014/main" id="{1D80CE45-B712-43B6-A2BD-8FCB62DB26C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WordArt 51">
            <a:extLst>
              <a:ext uri="{FF2B5EF4-FFF2-40B4-BE49-F238E27FC236}">
                <a16:creationId xmlns:a16="http://schemas.microsoft.com/office/drawing/2014/main" id="{D8327AEE-F05E-45BB-B9E3-959F2FC37880}"/>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12304" name="WordArt 52">
            <a:extLst>
              <a:ext uri="{FF2B5EF4-FFF2-40B4-BE49-F238E27FC236}">
                <a16:creationId xmlns:a16="http://schemas.microsoft.com/office/drawing/2014/main" id="{822762BA-98D9-4968-861F-27D7450096C3}"/>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12305" name="Text Box 54">
            <a:extLst>
              <a:ext uri="{FF2B5EF4-FFF2-40B4-BE49-F238E27FC236}">
                <a16:creationId xmlns:a16="http://schemas.microsoft.com/office/drawing/2014/main" id="{3DBA0139-F3F8-439D-9CE7-758AD63305BB}"/>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12306" name="Line 55">
            <a:extLst>
              <a:ext uri="{FF2B5EF4-FFF2-40B4-BE49-F238E27FC236}">
                <a16:creationId xmlns:a16="http://schemas.microsoft.com/office/drawing/2014/main" id="{E70BA4DE-356C-4E23-92FF-ED9D9FD5CC5E}"/>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12307" name="Picture 56">
            <a:extLst>
              <a:ext uri="{FF2B5EF4-FFF2-40B4-BE49-F238E27FC236}">
                <a16:creationId xmlns:a16="http://schemas.microsoft.com/office/drawing/2014/main" id="{CBDC9ED4-CF7B-49F7-927E-094764903CC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Text Box 57">
            <a:extLst>
              <a:ext uri="{FF2B5EF4-FFF2-40B4-BE49-F238E27FC236}">
                <a16:creationId xmlns:a16="http://schemas.microsoft.com/office/drawing/2014/main" id="{D64D0CCA-CC23-4551-A15C-14E8D4CD345B}"/>
              </a:ext>
            </a:extLst>
          </p:cNvPr>
          <p:cNvSpPr txBox="1">
            <a:spLocks noChangeArrowheads="1"/>
          </p:cNvSpPr>
          <p:nvPr/>
        </p:nvSpPr>
        <p:spPr bwMode="auto">
          <a:xfrm>
            <a:off x="8763000" y="61722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5</a:t>
            </a:r>
            <a:endParaRPr lang="bg-BG" altLang="bg-BG">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2786"/>
                                        </p:tgtEl>
                                        <p:attrNameLst>
                                          <p:attrName>style.visibility</p:attrName>
                                        </p:attrNameLst>
                                      </p:cBhvr>
                                      <p:to>
                                        <p:strVal val="visible"/>
                                      </p:to>
                                    </p:set>
                                    <p:anim calcmode="lin" valueType="num">
                                      <p:cBhvr>
                                        <p:cTn id="7" dur="2000" fill="hold"/>
                                        <p:tgtEl>
                                          <p:spTgt spid="32786"/>
                                        </p:tgtEl>
                                        <p:attrNameLst>
                                          <p:attrName>ppt_w</p:attrName>
                                        </p:attrNameLst>
                                      </p:cBhvr>
                                      <p:tavLst>
                                        <p:tav tm="0">
                                          <p:val>
                                            <p:fltVal val="0"/>
                                          </p:val>
                                        </p:tav>
                                        <p:tav tm="100000">
                                          <p:val>
                                            <p:strVal val="#ppt_w"/>
                                          </p:val>
                                        </p:tav>
                                      </p:tavLst>
                                    </p:anim>
                                    <p:anim calcmode="lin" valueType="num">
                                      <p:cBhvr>
                                        <p:cTn id="8" dur="2000" fill="hold"/>
                                        <p:tgtEl>
                                          <p:spTgt spid="32786"/>
                                        </p:tgtEl>
                                        <p:attrNameLst>
                                          <p:attrName>ppt_h</p:attrName>
                                        </p:attrNameLst>
                                      </p:cBhvr>
                                      <p:tavLst>
                                        <p:tav tm="0">
                                          <p:val>
                                            <p:fltVal val="0"/>
                                          </p:val>
                                        </p:tav>
                                        <p:tav tm="100000">
                                          <p:val>
                                            <p:strVal val="#ppt_h"/>
                                          </p:val>
                                        </p:tav>
                                      </p:tavLst>
                                    </p:anim>
                                    <p:animEffect transition="in" filter="fade">
                                      <p:cBhvr>
                                        <p:cTn id="9" dur="2000"/>
                                        <p:tgtEl>
                                          <p:spTgt spid="32786"/>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32777"/>
                                        </p:tgtEl>
                                        <p:attrNameLst>
                                          <p:attrName>style.visibility</p:attrName>
                                        </p:attrNameLst>
                                      </p:cBhvr>
                                      <p:to>
                                        <p:strVal val="visible"/>
                                      </p:to>
                                    </p:set>
                                    <p:anim calcmode="lin" valueType="num">
                                      <p:cBhvr>
                                        <p:cTn id="13" dur="3000" fill="hold"/>
                                        <p:tgtEl>
                                          <p:spTgt spid="32777"/>
                                        </p:tgtEl>
                                        <p:attrNameLst>
                                          <p:attrName>ppt_w</p:attrName>
                                        </p:attrNameLst>
                                      </p:cBhvr>
                                      <p:tavLst>
                                        <p:tav tm="0">
                                          <p:val>
                                            <p:strVal val="#ppt_w*0.70"/>
                                          </p:val>
                                        </p:tav>
                                        <p:tav tm="100000">
                                          <p:val>
                                            <p:strVal val="#ppt_w"/>
                                          </p:val>
                                        </p:tav>
                                      </p:tavLst>
                                    </p:anim>
                                    <p:anim calcmode="lin" valueType="num">
                                      <p:cBhvr>
                                        <p:cTn id="14" dur="3000" fill="hold"/>
                                        <p:tgtEl>
                                          <p:spTgt spid="32777"/>
                                        </p:tgtEl>
                                        <p:attrNameLst>
                                          <p:attrName>ppt_h</p:attrName>
                                        </p:attrNameLst>
                                      </p:cBhvr>
                                      <p:tavLst>
                                        <p:tav tm="0">
                                          <p:val>
                                            <p:strVal val="#ppt_h"/>
                                          </p:val>
                                        </p:tav>
                                        <p:tav tm="100000">
                                          <p:val>
                                            <p:strVal val="#ppt_h"/>
                                          </p:val>
                                        </p:tav>
                                      </p:tavLst>
                                    </p:anim>
                                    <p:animEffect transition="in" filter="fade">
                                      <p:cBhvr>
                                        <p:cTn id="15" dur="3000"/>
                                        <p:tgtEl>
                                          <p:spTgt spid="32777"/>
                                        </p:tgtEl>
                                      </p:cBhvr>
                                    </p:animEffect>
                                  </p:childTnLst>
                                </p:cTn>
                              </p:par>
                            </p:childTnLst>
                          </p:cTn>
                        </p:par>
                        <p:par>
                          <p:cTn id="16" fill="hold" nodeType="afterGroup">
                            <p:stCondLst>
                              <p:cond delay="5000"/>
                            </p:stCondLst>
                            <p:childTnLst>
                              <p:par>
                                <p:cTn id="17" presetID="22" presetClass="entr" presetSubtype="4" fill="hold" nodeType="afterEffect">
                                  <p:stCondLst>
                                    <p:cond delay="0"/>
                                  </p:stCondLst>
                                  <p:childTnLst>
                                    <p:set>
                                      <p:cBhvr>
                                        <p:cTn id="18" dur="1" fill="hold">
                                          <p:stCondLst>
                                            <p:cond delay="0"/>
                                          </p:stCondLst>
                                        </p:cTn>
                                        <p:tgtEl>
                                          <p:spTgt spid="32778"/>
                                        </p:tgtEl>
                                        <p:attrNameLst>
                                          <p:attrName>style.visibility</p:attrName>
                                        </p:attrNameLst>
                                      </p:cBhvr>
                                      <p:to>
                                        <p:strVal val="visible"/>
                                      </p:to>
                                    </p:set>
                                    <p:animEffect transition="in" filter="wipe(down)">
                                      <p:cBhvr>
                                        <p:cTn id="19" dur="500"/>
                                        <p:tgtEl>
                                          <p:spTgt spid="32778"/>
                                        </p:tgtEl>
                                      </p:cBhvr>
                                    </p:animEffect>
                                  </p:childTnLst>
                                </p:cTn>
                              </p:par>
                            </p:childTnLst>
                          </p:cTn>
                        </p:par>
                        <p:par>
                          <p:cTn id="20" fill="hold" nodeType="afterGroup">
                            <p:stCondLst>
                              <p:cond delay="5500"/>
                            </p:stCondLst>
                            <p:childTnLst>
                              <p:par>
                                <p:cTn id="21" presetID="55" presetClass="entr" presetSubtype="0" fill="hold" nodeType="afterEffect">
                                  <p:stCondLst>
                                    <p:cond delay="0"/>
                                  </p:stCondLst>
                                  <p:childTnLst>
                                    <p:set>
                                      <p:cBhvr>
                                        <p:cTn id="22" dur="1" fill="hold">
                                          <p:stCondLst>
                                            <p:cond delay="0"/>
                                          </p:stCondLst>
                                        </p:cTn>
                                        <p:tgtEl>
                                          <p:spTgt spid="32779"/>
                                        </p:tgtEl>
                                        <p:attrNameLst>
                                          <p:attrName>style.visibility</p:attrName>
                                        </p:attrNameLst>
                                      </p:cBhvr>
                                      <p:to>
                                        <p:strVal val="visible"/>
                                      </p:to>
                                    </p:set>
                                    <p:anim calcmode="lin" valueType="num">
                                      <p:cBhvr>
                                        <p:cTn id="23" dur="2000" fill="hold"/>
                                        <p:tgtEl>
                                          <p:spTgt spid="32779"/>
                                        </p:tgtEl>
                                        <p:attrNameLst>
                                          <p:attrName>ppt_w</p:attrName>
                                        </p:attrNameLst>
                                      </p:cBhvr>
                                      <p:tavLst>
                                        <p:tav tm="0">
                                          <p:val>
                                            <p:strVal val="#ppt_w*0.70"/>
                                          </p:val>
                                        </p:tav>
                                        <p:tav tm="100000">
                                          <p:val>
                                            <p:strVal val="#ppt_w"/>
                                          </p:val>
                                        </p:tav>
                                      </p:tavLst>
                                    </p:anim>
                                    <p:anim calcmode="lin" valueType="num">
                                      <p:cBhvr>
                                        <p:cTn id="24" dur="2000" fill="hold"/>
                                        <p:tgtEl>
                                          <p:spTgt spid="32779"/>
                                        </p:tgtEl>
                                        <p:attrNameLst>
                                          <p:attrName>ppt_h</p:attrName>
                                        </p:attrNameLst>
                                      </p:cBhvr>
                                      <p:tavLst>
                                        <p:tav tm="0">
                                          <p:val>
                                            <p:strVal val="#ppt_h"/>
                                          </p:val>
                                        </p:tav>
                                        <p:tav tm="100000">
                                          <p:val>
                                            <p:strVal val="#ppt_h"/>
                                          </p:val>
                                        </p:tav>
                                      </p:tavLst>
                                    </p:anim>
                                    <p:animEffect transition="in" filter="fade">
                                      <p:cBhvr>
                                        <p:cTn id="25" dur="2000"/>
                                        <p:tgtEl>
                                          <p:spTgt spid="32779"/>
                                        </p:tgtEl>
                                      </p:cBhvr>
                                    </p:animEffect>
                                  </p:childTnLst>
                                </p:cTn>
                              </p:par>
                            </p:childTnLst>
                          </p:cTn>
                        </p:par>
                        <p:par>
                          <p:cTn id="26" fill="hold" nodeType="afterGroup">
                            <p:stCondLst>
                              <p:cond delay="7500"/>
                            </p:stCondLst>
                            <p:childTnLst>
                              <p:par>
                                <p:cTn id="27" presetID="22" presetClass="entr" presetSubtype="4" fill="hold" nodeType="afterEffect">
                                  <p:stCondLst>
                                    <p:cond delay="0"/>
                                  </p:stCondLst>
                                  <p:childTnLst>
                                    <p:set>
                                      <p:cBhvr>
                                        <p:cTn id="28" dur="1" fill="hold">
                                          <p:stCondLst>
                                            <p:cond delay="0"/>
                                          </p:stCondLst>
                                        </p:cTn>
                                        <p:tgtEl>
                                          <p:spTgt spid="32780"/>
                                        </p:tgtEl>
                                        <p:attrNameLst>
                                          <p:attrName>style.visibility</p:attrName>
                                        </p:attrNameLst>
                                      </p:cBhvr>
                                      <p:to>
                                        <p:strVal val="visible"/>
                                      </p:to>
                                    </p:set>
                                    <p:animEffect transition="in" filter="wipe(down)">
                                      <p:cBhvr>
                                        <p:cTn id="29" dur="500"/>
                                        <p:tgtEl>
                                          <p:spTgt spid="32780"/>
                                        </p:tgtEl>
                                      </p:cBhvr>
                                    </p:animEffect>
                                  </p:childTnLst>
                                </p:cTn>
                              </p:par>
                            </p:childTnLst>
                          </p:cTn>
                        </p:par>
                        <p:par>
                          <p:cTn id="30" fill="hold" nodeType="afterGroup">
                            <p:stCondLst>
                              <p:cond delay="8000"/>
                            </p:stCondLst>
                            <p:childTnLst>
                              <p:par>
                                <p:cTn id="31" presetID="55" presetClass="entr" presetSubtype="0" fill="hold" nodeType="afterEffect">
                                  <p:stCondLst>
                                    <p:cond delay="0"/>
                                  </p:stCondLst>
                                  <p:childTnLst>
                                    <p:set>
                                      <p:cBhvr>
                                        <p:cTn id="32" dur="1" fill="hold">
                                          <p:stCondLst>
                                            <p:cond delay="0"/>
                                          </p:stCondLst>
                                        </p:cTn>
                                        <p:tgtEl>
                                          <p:spTgt spid="32787"/>
                                        </p:tgtEl>
                                        <p:attrNameLst>
                                          <p:attrName>style.visibility</p:attrName>
                                        </p:attrNameLst>
                                      </p:cBhvr>
                                      <p:to>
                                        <p:strVal val="visible"/>
                                      </p:to>
                                    </p:set>
                                    <p:anim calcmode="lin" valueType="num">
                                      <p:cBhvr>
                                        <p:cTn id="33" dur="2000" fill="hold"/>
                                        <p:tgtEl>
                                          <p:spTgt spid="32787"/>
                                        </p:tgtEl>
                                        <p:attrNameLst>
                                          <p:attrName>ppt_w</p:attrName>
                                        </p:attrNameLst>
                                      </p:cBhvr>
                                      <p:tavLst>
                                        <p:tav tm="0">
                                          <p:val>
                                            <p:strVal val="#ppt_w*0.70"/>
                                          </p:val>
                                        </p:tav>
                                        <p:tav tm="100000">
                                          <p:val>
                                            <p:strVal val="#ppt_w"/>
                                          </p:val>
                                        </p:tav>
                                      </p:tavLst>
                                    </p:anim>
                                    <p:anim calcmode="lin" valueType="num">
                                      <p:cBhvr>
                                        <p:cTn id="34" dur="2000" fill="hold"/>
                                        <p:tgtEl>
                                          <p:spTgt spid="32787"/>
                                        </p:tgtEl>
                                        <p:attrNameLst>
                                          <p:attrName>ppt_h</p:attrName>
                                        </p:attrNameLst>
                                      </p:cBhvr>
                                      <p:tavLst>
                                        <p:tav tm="0">
                                          <p:val>
                                            <p:strVal val="#ppt_h"/>
                                          </p:val>
                                        </p:tav>
                                        <p:tav tm="100000">
                                          <p:val>
                                            <p:strVal val="#ppt_h"/>
                                          </p:val>
                                        </p:tav>
                                      </p:tavLst>
                                    </p:anim>
                                    <p:animEffect transition="in" filter="fade">
                                      <p:cBhvr>
                                        <p:cTn id="35" dur="2000"/>
                                        <p:tgtEl>
                                          <p:spTgt spid="32787"/>
                                        </p:tgtEl>
                                      </p:cBhvr>
                                    </p:animEffect>
                                  </p:childTnLst>
                                </p:cTn>
                              </p:par>
                            </p:childTnLst>
                          </p:cTn>
                        </p:par>
                        <p:par>
                          <p:cTn id="36" fill="hold" nodeType="afterGroup">
                            <p:stCondLst>
                              <p:cond delay="10000"/>
                            </p:stCondLst>
                            <p:childTnLst>
                              <p:par>
                                <p:cTn id="37" presetID="22" presetClass="entr" presetSubtype="4" fill="hold" nodeType="afterEffect">
                                  <p:stCondLst>
                                    <p:cond delay="0"/>
                                  </p:stCondLst>
                                  <p:childTnLst>
                                    <p:set>
                                      <p:cBhvr>
                                        <p:cTn id="38" dur="1" fill="hold">
                                          <p:stCondLst>
                                            <p:cond delay="0"/>
                                          </p:stCondLst>
                                        </p:cTn>
                                        <p:tgtEl>
                                          <p:spTgt spid="32781"/>
                                        </p:tgtEl>
                                        <p:attrNameLst>
                                          <p:attrName>style.visibility</p:attrName>
                                        </p:attrNameLst>
                                      </p:cBhvr>
                                      <p:to>
                                        <p:strVal val="visible"/>
                                      </p:to>
                                    </p:set>
                                    <p:animEffect transition="in" filter="wipe(down)">
                                      <p:cBhvr>
                                        <p:cTn id="39" dur="500"/>
                                        <p:tgtEl>
                                          <p:spTgt spid="32781"/>
                                        </p:tgtEl>
                                      </p:cBhvr>
                                    </p:animEffect>
                                  </p:childTnLst>
                                </p:cTn>
                              </p:par>
                            </p:childTnLst>
                          </p:cTn>
                        </p:par>
                        <p:par>
                          <p:cTn id="40" fill="hold" nodeType="afterGroup">
                            <p:stCondLst>
                              <p:cond delay="10500"/>
                            </p:stCondLst>
                            <p:childTnLst>
                              <p:par>
                                <p:cTn id="41" presetID="2" presetClass="entr" presetSubtype="8" fill="hold" nodeType="afterEffect">
                                  <p:stCondLst>
                                    <p:cond delay="0"/>
                                  </p:stCondLst>
                                  <p:childTnLst>
                                    <p:set>
                                      <p:cBhvr>
                                        <p:cTn id="42" dur="1" fill="hold">
                                          <p:stCondLst>
                                            <p:cond delay="0"/>
                                          </p:stCondLst>
                                        </p:cTn>
                                        <p:tgtEl>
                                          <p:spTgt spid="32782"/>
                                        </p:tgtEl>
                                        <p:attrNameLst>
                                          <p:attrName>style.visibility</p:attrName>
                                        </p:attrNameLst>
                                      </p:cBhvr>
                                      <p:to>
                                        <p:strVal val="visible"/>
                                      </p:to>
                                    </p:set>
                                    <p:anim calcmode="lin" valueType="num">
                                      <p:cBhvr additive="base">
                                        <p:cTn id="43" dur="1000" fill="hold"/>
                                        <p:tgtEl>
                                          <p:spTgt spid="32782"/>
                                        </p:tgtEl>
                                        <p:attrNameLst>
                                          <p:attrName>ppt_x</p:attrName>
                                        </p:attrNameLst>
                                      </p:cBhvr>
                                      <p:tavLst>
                                        <p:tav tm="0">
                                          <p:val>
                                            <p:strVal val="0-#ppt_w/2"/>
                                          </p:val>
                                        </p:tav>
                                        <p:tav tm="100000">
                                          <p:val>
                                            <p:strVal val="#ppt_x"/>
                                          </p:val>
                                        </p:tav>
                                      </p:tavLst>
                                    </p:anim>
                                    <p:anim calcmode="lin" valueType="num">
                                      <p:cBhvr additive="base">
                                        <p:cTn id="44" dur="1000" fill="hold"/>
                                        <p:tgtEl>
                                          <p:spTgt spid="32782"/>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1500"/>
                            </p:stCondLst>
                            <p:childTnLst>
                              <p:par>
                                <p:cTn id="46" presetID="22" presetClass="entr" presetSubtype="2" fill="hold" nodeType="afterEffect">
                                  <p:stCondLst>
                                    <p:cond delay="0"/>
                                  </p:stCondLst>
                                  <p:childTnLst>
                                    <p:set>
                                      <p:cBhvr>
                                        <p:cTn id="47" dur="1" fill="hold">
                                          <p:stCondLst>
                                            <p:cond delay="0"/>
                                          </p:stCondLst>
                                        </p:cTn>
                                        <p:tgtEl>
                                          <p:spTgt spid="32783"/>
                                        </p:tgtEl>
                                        <p:attrNameLst>
                                          <p:attrName>style.visibility</p:attrName>
                                        </p:attrNameLst>
                                      </p:cBhvr>
                                      <p:to>
                                        <p:strVal val="visible"/>
                                      </p:to>
                                    </p:set>
                                    <p:animEffect transition="in" filter="wipe(right)">
                                      <p:cBhvr>
                                        <p:cTn id="48" dur="500"/>
                                        <p:tgtEl>
                                          <p:spTgt spid="32783"/>
                                        </p:tgtEl>
                                      </p:cBhvr>
                                    </p:animEffect>
                                  </p:childTnLst>
                                </p:cTn>
                              </p:par>
                            </p:childTnLst>
                          </p:cTn>
                        </p:par>
                        <p:par>
                          <p:cTn id="49" fill="hold" nodeType="afterGroup">
                            <p:stCondLst>
                              <p:cond delay="12000"/>
                            </p:stCondLst>
                            <p:childTnLst>
                              <p:par>
                                <p:cTn id="50" presetID="55" presetClass="entr" presetSubtype="0" fill="hold" nodeType="afterEffect">
                                  <p:stCondLst>
                                    <p:cond delay="0"/>
                                  </p:stCondLst>
                                  <p:childTnLst>
                                    <p:set>
                                      <p:cBhvr>
                                        <p:cTn id="51" dur="1" fill="hold">
                                          <p:stCondLst>
                                            <p:cond delay="0"/>
                                          </p:stCondLst>
                                        </p:cTn>
                                        <p:tgtEl>
                                          <p:spTgt spid="32784"/>
                                        </p:tgtEl>
                                        <p:attrNameLst>
                                          <p:attrName>style.visibility</p:attrName>
                                        </p:attrNameLst>
                                      </p:cBhvr>
                                      <p:to>
                                        <p:strVal val="visible"/>
                                      </p:to>
                                    </p:set>
                                    <p:anim calcmode="lin" valueType="num">
                                      <p:cBhvr>
                                        <p:cTn id="52" dur="500" fill="hold"/>
                                        <p:tgtEl>
                                          <p:spTgt spid="32784"/>
                                        </p:tgtEl>
                                        <p:attrNameLst>
                                          <p:attrName>ppt_w</p:attrName>
                                        </p:attrNameLst>
                                      </p:cBhvr>
                                      <p:tavLst>
                                        <p:tav tm="0">
                                          <p:val>
                                            <p:strVal val="#ppt_w*0.70"/>
                                          </p:val>
                                        </p:tav>
                                        <p:tav tm="100000">
                                          <p:val>
                                            <p:strVal val="#ppt_w"/>
                                          </p:val>
                                        </p:tav>
                                      </p:tavLst>
                                    </p:anim>
                                    <p:anim calcmode="lin" valueType="num">
                                      <p:cBhvr>
                                        <p:cTn id="53" dur="500" fill="hold"/>
                                        <p:tgtEl>
                                          <p:spTgt spid="32784"/>
                                        </p:tgtEl>
                                        <p:attrNameLst>
                                          <p:attrName>ppt_h</p:attrName>
                                        </p:attrNameLst>
                                      </p:cBhvr>
                                      <p:tavLst>
                                        <p:tav tm="0">
                                          <p:val>
                                            <p:strVal val="#ppt_h"/>
                                          </p:val>
                                        </p:tav>
                                        <p:tav tm="100000">
                                          <p:val>
                                            <p:strVal val="#ppt_h"/>
                                          </p:val>
                                        </p:tav>
                                      </p:tavLst>
                                    </p:anim>
                                    <p:animEffect transition="in" filter="fade">
                                      <p:cBhvr>
                                        <p:cTn id="54" dur="500"/>
                                        <p:tgtEl>
                                          <p:spTgt spid="32784"/>
                                        </p:tgtEl>
                                      </p:cBhvr>
                                    </p:animEffect>
                                  </p:childTnLst>
                                </p:cTn>
                              </p:par>
                            </p:childTnLst>
                          </p:cTn>
                        </p:par>
                        <p:par>
                          <p:cTn id="55" fill="hold" nodeType="afterGroup">
                            <p:stCondLst>
                              <p:cond delay="12500"/>
                            </p:stCondLst>
                            <p:childTnLst>
                              <p:par>
                                <p:cTn id="56" presetID="22" presetClass="entr" presetSubtype="8" fill="hold" nodeType="afterEffect">
                                  <p:stCondLst>
                                    <p:cond delay="0"/>
                                  </p:stCondLst>
                                  <p:childTnLst>
                                    <p:set>
                                      <p:cBhvr>
                                        <p:cTn id="57" dur="1" fill="hold">
                                          <p:stCondLst>
                                            <p:cond delay="0"/>
                                          </p:stCondLst>
                                        </p:cTn>
                                        <p:tgtEl>
                                          <p:spTgt spid="32785"/>
                                        </p:tgtEl>
                                        <p:attrNameLst>
                                          <p:attrName>style.visibility</p:attrName>
                                        </p:attrNameLst>
                                      </p:cBhvr>
                                      <p:to>
                                        <p:strVal val="visible"/>
                                      </p:to>
                                    </p:set>
                                    <p:animEffect transition="in" filter="wipe(left)">
                                      <p:cBhvr>
                                        <p:cTn id="58" dur="500"/>
                                        <p:tgtEl>
                                          <p:spTgt spid="32785"/>
                                        </p:tgtEl>
                                      </p:cBhvr>
                                    </p:animEffect>
                                  </p:childTnLst>
                                </p:cTn>
                              </p:par>
                              <p:par>
                                <p:cTn id="59" presetID="32" presetClass="emph" presetSubtype="0" repeatCount="7000" fill="hold" nodeType="withEffect">
                                  <p:stCondLst>
                                    <p:cond delay="5000"/>
                                  </p:stCondLst>
                                  <p:childTnLst>
                                    <p:animClr clrSpc="rgb" dir="cw">
                                      <p:cBhvr override="childStyle">
                                        <p:cTn id="60" dur="300" fill="hold"/>
                                        <p:tgtEl>
                                          <p:spTgt spid="32777"/>
                                        </p:tgtEl>
                                        <p:attrNameLst>
                                          <p:attrName>style.color</p:attrName>
                                        </p:attrNameLst>
                                      </p:cBhvr>
                                      <p:to>
                                        <a:schemeClr val="accent2"/>
                                      </p:to>
                                    </p:animClr>
                                    <p:animClr clrSpc="rgb" dir="cw">
                                      <p:cBhvr>
                                        <p:cTn id="61" dur="300" fill="hold"/>
                                        <p:tgtEl>
                                          <p:spTgt spid="32777"/>
                                        </p:tgtEl>
                                        <p:attrNameLst>
                                          <p:attrName>fillcolor</p:attrName>
                                        </p:attrNameLst>
                                      </p:cBhvr>
                                      <p:to>
                                        <a:schemeClr val="accent2"/>
                                      </p:to>
                                    </p:animClr>
                                    <p:set>
                                      <p:cBhvr>
                                        <p:cTn id="62" dur="300" fill="hold"/>
                                        <p:tgtEl>
                                          <p:spTgt spid="32777"/>
                                        </p:tgtEl>
                                        <p:attrNameLst>
                                          <p:attrName>fill.type</p:attrName>
                                        </p:attrNameLst>
                                      </p:cBhvr>
                                      <p:to>
                                        <p:strVal val="solid"/>
                                      </p:to>
                                    </p:set>
                                    <p:set>
                                      <p:cBhvr>
                                        <p:cTn id="63" dur="300" fill="hold"/>
                                        <p:tgtEl>
                                          <p:spTgt spid="32777"/>
                                        </p:tgtEl>
                                        <p:attrNameLst>
                                          <p:attrName>fill.on</p:attrName>
                                        </p:attrNameLst>
                                      </p:cBhvr>
                                      <p:to>
                                        <p:strVal val="true"/>
                                      </p:to>
                                    </p:set>
                                    <p:animRot by="120000">
                                      <p:cBhvr>
                                        <p:cTn id="64" dur="300" fill="hold">
                                          <p:stCondLst>
                                            <p:cond delay="0"/>
                                          </p:stCondLst>
                                        </p:cTn>
                                        <p:tgtEl>
                                          <p:spTgt spid="32777"/>
                                        </p:tgtEl>
                                        <p:attrNameLst>
                                          <p:attrName>r</p:attrName>
                                        </p:attrNameLst>
                                      </p:cBhvr>
                                    </p:animRot>
                                    <p:animRot by="-240000">
                                      <p:cBhvr>
                                        <p:cTn id="65" dur="600" fill="hold">
                                          <p:stCondLst>
                                            <p:cond delay="600"/>
                                          </p:stCondLst>
                                        </p:cTn>
                                        <p:tgtEl>
                                          <p:spTgt spid="32777"/>
                                        </p:tgtEl>
                                        <p:attrNameLst>
                                          <p:attrName>r</p:attrName>
                                        </p:attrNameLst>
                                      </p:cBhvr>
                                    </p:animRot>
                                    <p:animRot by="240000">
                                      <p:cBhvr>
                                        <p:cTn id="66" dur="600" fill="hold">
                                          <p:stCondLst>
                                            <p:cond delay="1200"/>
                                          </p:stCondLst>
                                        </p:cTn>
                                        <p:tgtEl>
                                          <p:spTgt spid="32777"/>
                                        </p:tgtEl>
                                        <p:attrNameLst>
                                          <p:attrName>r</p:attrName>
                                        </p:attrNameLst>
                                      </p:cBhvr>
                                    </p:animRot>
                                    <p:animRot by="-240000">
                                      <p:cBhvr>
                                        <p:cTn id="67" dur="600" fill="hold">
                                          <p:stCondLst>
                                            <p:cond delay="1800"/>
                                          </p:stCondLst>
                                        </p:cTn>
                                        <p:tgtEl>
                                          <p:spTgt spid="32777"/>
                                        </p:tgtEl>
                                        <p:attrNameLst>
                                          <p:attrName>r</p:attrName>
                                        </p:attrNameLst>
                                      </p:cBhvr>
                                    </p:animRot>
                                    <p:animRot by="120000">
                                      <p:cBhvr>
                                        <p:cTn id="68" dur="600" fill="hold">
                                          <p:stCondLst>
                                            <p:cond delay="2400"/>
                                          </p:stCondLst>
                                        </p:cTn>
                                        <p:tgtEl>
                                          <p:spTgt spid="32777"/>
                                        </p:tgtEl>
                                        <p:attrNameLst>
                                          <p:attrName>r</p:attrName>
                                        </p:attrNameLst>
                                      </p:cBhvr>
                                    </p:animRot>
                                  </p:childTnLst>
                                </p:cTn>
                              </p:par>
                              <p:par>
                                <p:cTn id="69" presetID="19" presetClass="entr" presetSubtype="10" repeatCount="7000" fill="hold" nodeType="withEffect">
                                  <p:stCondLst>
                                    <p:cond delay="5000"/>
                                  </p:stCondLst>
                                  <p:childTnLst>
                                    <p:set>
                                      <p:cBhvr>
                                        <p:cTn id="70" dur="1" fill="hold">
                                          <p:stCondLst>
                                            <p:cond delay="0"/>
                                          </p:stCondLst>
                                        </p:cTn>
                                        <p:tgtEl>
                                          <p:spTgt spid="32779"/>
                                        </p:tgtEl>
                                        <p:attrNameLst>
                                          <p:attrName>style.visibility</p:attrName>
                                        </p:attrNameLst>
                                      </p:cBhvr>
                                      <p:to>
                                        <p:strVal val="visible"/>
                                      </p:to>
                                    </p:set>
                                    <p:anim calcmode="lin" valueType="num">
                                      <p:cBhvr>
                                        <p:cTn id="71" dur="3000" fill="hold"/>
                                        <p:tgtEl>
                                          <p:spTgt spid="32779"/>
                                        </p:tgtEl>
                                        <p:attrNameLst>
                                          <p:attrName>ppt_w</p:attrName>
                                        </p:attrNameLst>
                                      </p:cBhvr>
                                      <p:tavLst>
                                        <p:tav tm="0" fmla="#ppt_w*sin(2.5*pi*$)">
                                          <p:val>
                                            <p:fltVal val="0"/>
                                          </p:val>
                                        </p:tav>
                                        <p:tav tm="100000">
                                          <p:val>
                                            <p:fltVal val="1"/>
                                          </p:val>
                                        </p:tav>
                                      </p:tavLst>
                                    </p:anim>
                                    <p:anim calcmode="lin" valueType="num">
                                      <p:cBhvr>
                                        <p:cTn id="72" dur="3000" fill="hold"/>
                                        <p:tgtEl>
                                          <p:spTgt spid="32779"/>
                                        </p:tgtEl>
                                        <p:attrNameLst>
                                          <p:attrName>ppt_h</p:attrName>
                                        </p:attrNameLst>
                                      </p:cBhvr>
                                      <p:tavLst>
                                        <p:tav tm="0">
                                          <p:val>
                                            <p:strVal val="#ppt_h"/>
                                          </p:val>
                                        </p:tav>
                                        <p:tav tm="100000">
                                          <p:val>
                                            <p:strVal val="#ppt_h"/>
                                          </p:val>
                                        </p:tav>
                                      </p:tavLst>
                                    </p:anim>
                                  </p:childTnLst>
                                </p:cTn>
                              </p:par>
                              <p:par>
                                <p:cTn id="73" presetID="23" presetClass="entr" presetSubtype="16" repeatCount="7000" fill="hold" nodeType="withEffect">
                                  <p:stCondLst>
                                    <p:cond delay="5000"/>
                                  </p:stCondLst>
                                  <p:childTnLst>
                                    <p:set>
                                      <p:cBhvr>
                                        <p:cTn id="74" dur="1" fill="hold">
                                          <p:stCondLst>
                                            <p:cond delay="0"/>
                                          </p:stCondLst>
                                        </p:cTn>
                                        <p:tgtEl>
                                          <p:spTgt spid="32787"/>
                                        </p:tgtEl>
                                        <p:attrNameLst>
                                          <p:attrName>style.visibility</p:attrName>
                                        </p:attrNameLst>
                                      </p:cBhvr>
                                      <p:to>
                                        <p:strVal val="visible"/>
                                      </p:to>
                                    </p:set>
                                    <p:anim calcmode="lin" valueType="num">
                                      <p:cBhvr>
                                        <p:cTn id="75" dur="3000" fill="hold"/>
                                        <p:tgtEl>
                                          <p:spTgt spid="32787"/>
                                        </p:tgtEl>
                                        <p:attrNameLst>
                                          <p:attrName>ppt_w</p:attrName>
                                        </p:attrNameLst>
                                      </p:cBhvr>
                                      <p:tavLst>
                                        <p:tav tm="0">
                                          <p:val>
                                            <p:fltVal val="0"/>
                                          </p:val>
                                        </p:tav>
                                        <p:tav tm="100000">
                                          <p:val>
                                            <p:strVal val="#ppt_w"/>
                                          </p:val>
                                        </p:tav>
                                      </p:tavLst>
                                    </p:anim>
                                    <p:anim calcmode="lin" valueType="num">
                                      <p:cBhvr>
                                        <p:cTn id="76" dur="3000" fill="hold"/>
                                        <p:tgtEl>
                                          <p:spTgt spid="32787"/>
                                        </p:tgtEl>
                                        <p:attrNameLst>
                                          <p:attrName>ppt_h</p:attrName>
                                        </p:attrNameLst>
                                      </p:cBhvr>
                                      <p:tavLst>
                                        <p:tav tm="0">
                                          <p:val>
                                            <p:fltVal val="0"/>
                                          </p:val>
                                        </p:tav>
                                        <p:tav tm="100000">
                                          <p:val>
                                            <p:strVal val="#ppt_h"/>
                                          </p:val>
                                        </p:tav>
                                      </p:tavLst>
                                    </p:anim>
                                  </p:childTnLst>
                                </p:cTn>
                              </p:par>
                              <p:par>
                                <p:cTn id="77" presetID="26" presetClass="emph" presetSubtype="0" repeatCount="7000" fill="hold" nodeType="withEffect">
                                  <p:stCondLst>
                                    <p:cond delay="5000"/>
                                  </p:stCondLst>
                                  <p:childTnLst>
                                    <p:animEffect transition="out" filter="fade">
                                      <p:cBhvr>
                                        <p:cTn id="78" dur="3000" tmFilter="0, 0; .2, .5; .8, .5; 1, 0"/>
                                        <p:tgtEl>
                                          <p:spTgt spid="32782"/>
                                        </p:tgtEl>
                                      </p:cBhvr>
                                    </p:animEffect>
                                    <p:animScale>
                                      <p:cBhvr>
                                        <p:cTn id="79" dur="1500" autoRev="1" fill="hold"/>
                                        <p:tgtEl>
                                          <p:spTgt spid="32782"/>
                                        </p:tgtEl>
                                      </p:cBhvr>
                                      <p:by x="105000" y="105000"/>
                                    </p:animScale>
                                  </p:childTnLst>
                                </p:cTn>
                              </p:par>
                              <p:par>
                                <p:cTn id="80" presetID="26" presetClass="emph" presetSubtype="0" repeatCount="7000" fill="hold" nodeType="withEffect">
                                  <p:stCondLst>
                                    <p:cond delay="5000"/>
                                  </p:stCondLst>
                                  <p:childTnLst>
                                    <p:animEffect transition="out" filter="fade">
                                      <p:cBhvr>
                                        <p:cTn id="81" dur="3000" tmFilter="0, 0; .2, .5; .8, .5; 1, 0"/>
                                        <p:tgtEl>
                                          <p:spTgt spid="32784"/>
                                        </p:tgtEl>
                                      </p:cBhvr>
                                    </p:animEffect>
                                    <p:animScale>
                                      <p:cBhvr>
                                        <p:cTn id="82" dur="1500" autoRev="1" fill="hold"/>
                                        <p:tgtEl>
                                          <p:spTgt spid="3278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43335511-019D-4A1B-9353-92DE9EFC907F}"/>
              </a:ext>
            </a:extLst>
          </p:cNvPr>
          <p:cNvGrpSpPr>
            <a:grpSpLocks/>
          </p:cNvGrpSpPr>
          <p:nvPr/>
        </p:nvGrpSpPr>
        <p:grpSpPr bwMode="auto">
          <a:xfrm>
            <a:off x="17463" y="0"/>
            <a:ext cx="9220200" cy="6911975"/>
            <a:chOff x="0" y="-17"/>
            <a:chExt cx="5808" cy="4354"/>
          </a:xfrm>
        </p:grpSpPr>
        <p:pic>
          <p:nvPicPr>
            <p:cNvPr id="14348" name="Picture 3" descr="KAMUFL-55">
              <a:extLst>
                <a:ext uri="{FF2B5EF4-FFF2-40B4-BE49-F238E27FC236}">
                  <a16:creationId xmlns:a16="http://schemas.microsoft.com/office/drawing/2014/main" id="{76C170B5-7829-4E10-86F2-707022F38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4" descr="OSNOWA-gore">
              <a:extLst>
                <a:ext uri="{FF2B5EF4-FFF2-40B4-BE49-F238E27FC236}">
                  <a16:creationId xmlns:a16="http://schemas.microsoft.com/office/drawing/2014/main" id="{CBEF5F49-3102-412F-B8F9-94657834E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5" descr="OSNOWA-dolu">
              <a:extLst>
                <a:ext uri="{FF2B5EF4-FFF2-40B4-BE49-F238E27FC236}">
                  <a16:creationId xmlns:a16="http://schemas.microsoft.com/office/drawing/2014/main" id="{6ACF5E49-C20F-4E0C-B14C-0627EE132B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Text Box 6">
              <a:extLst>
                <a:ext uri="{FF2B5EF4-FFF2-40B4-BE49-F238E27FC236}">
                  <a16:creationId xmlns:a16="http://schemas.microsoft.com/office/drawing/2014/main" id="{55D62431-9F1E-417B-9FD6-CDFC1578054C}"/>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14352" name="Picture 7" descr="OSNOWA-dolu-gore">
              <a:extLst>
                <a:ext uri="{FF2B5EF4-FFF2-40B4-BE49-F238E27FC236}">
                  <a16:creationId xmlns:a16="http://schemas.microsoft.com/office/drawing/2014/main" id="{A7A2F91C-DFC4-46EA-B57F-AB7290FDE6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8" descr="OSNOWA-dolu-gore">
              <a:extLst>
                <a:ext uri="{FF2B5EF4-FFF2-40B4-BE49-F238E27FC236}">
                  <a16:creationId xmlns:a16="http://schemas.microsoft.com/office/drawing/2014/main" id="{CFFBCA31-8E5B-4DD4-9EFD-F2B4689EF9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9" name="Picture 17" descr="TB_2">
            <a:extLst>
              <a:ext uri="{FF2B5EF4-FFF2-40B4-BE49-F238E27FC236}">
                <a16:creationId xmlns:a16="http://schemas.microsoft.com/office/drawing/2014/main" id="{47367017-C99F-4539-8EB5-AF70A2584F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1988" y="1090613"/>
            <a:ext cx="274002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0" name="Rectangle 18">
            <a:extLst>
              <a:ext uri="{FF2B5EF4-FFF2-40B4-BE49-F238E27FC236}">
                <a16:creationId xmlns:a16="http://schemas.microsoft.com/office/drawing/2014/main" id="{B6F39E42-8D24-4F0E-95BB-DBE9EA37592C}"/>
              </a:ext>
            </a:extLst>
          </p:cNvPr>
          <p:cNvSpPr>
            <a:spLocks noChangeArrowheads="1"/>
          </p:cNvSpPr>
          <p:nvPr/>
        </p:nvSpPr>
        <p:spPr bwMode="auto">
          <a:xfrm>
            <a:off x="195263" y="1239838"/>
            <a:ext cx="8839200" cy="529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8900" indent="-88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bg-BG" sz="2800" b="1">
                <a:solidFill>
                  <a:srgbClr val="FFFF66"/>
                </a:solidFill>
              </a:rPr>
              <a:t>   </a:t>
            </a:r>
            <a:r>
              <a:rPr lang="bg-BG" altLang="bg-BG" sz="3000" b="1" u="sng">
                <a:solidFill>
                  <a:srgbClr val="990000"/>
                </a:solidFill>
                <a:cs typeface="Times New Roman" panose="02020603050405020304" pitchFamily="18" charset="0"/>
              </a:rPr>
              <a:t>УСЛОВИЯ ЗА КАНДИДАТСТВАНЕ</a:t>
            </a:r>
            <a:endParaRPr lang="en-US" altLang="bg-BG" sz="3000" b="1" u="sng">
              <a:solidFill>
                <a:srgbClr val="990000"/>
              </a:solidFill>
              <a:cs typeface="Times New Roman" panose="02020603050405020304" pitchFamily="18" charset="0"/>
            </a:endParaRPr>
          </a:p>
          <a:p>
            <a:pPr algn="just" eaLnBrk="1" hangingPunct="1"/>
            <a:endParaRPr lang="bg-BG" altLang="bg-BG" sz="1000" b="1">
              <a:cs typeface="Times New Roman" panose="02020603050405020304" pitchFamily="18" charset="0"/>
            </a:endParaRPr>
          </a:p>
          <a:p>
            <a:pPr algn="just" eaLnBrk="1" hangingPunct="1"/>
            <a:endParaRPr lang="bg-BG" altLang="bg-BG" sz="1000" b="1">
              <a:cs typeface="Times New Roman" panose="02020603050405020304" pitchFamily="18" charset="0"/>
            </a:endParaRPr>
          </a:p>
          <a:p>
            <a:pPr algn="just" eaLnBrk="1" hangingPunct="1"/>
            <a:r>
              <a:rPr lang="bg-BG" altLang="bg-BG" sz="2400" b="1">
                <a:solidFill>
                  <a:srgbClr val="FFFF00"/>
                </a:solidFill>
                <a:cs typeface="Times New Roman" panose="02020603050405020304" pitchFamily="18" charset="0"/>
              </a:rPr>
              <a:t>-да са навършили 18 години;</a:t>
            </a:r>
          </a:p>
          <a:p>
            <a:pPr algn="just" eaLnBrk="1" hangingPunct="1"/>
            <a:r>
              <a:rPr lang="bg-BG" altLang="bg-BG" sz="2400" b="1">
                <a:solidFill>
                  <a:srgbClr val="FFFF00"/>
                </a:solidFill>
                <a:cs typeface="Times New Roman" panose="02020603050405020304" pitchFamily="18" charset="0"/>
              </a:rPr>
              <a:t>-да имат средно или по-високо образование;</a:t>
            </a:r>
          </a:p>
          <a:p>
            <a:pPr algn="just" eaLnBrk="1" hangingPunct="1"/>
            <a:r>
              <a:rPr lang="bg-BG" altLang="bg-BG" sz="2400" b="1">
                <a:solidFill>
                  <a:srgbClr val="FFFF00"/>
                </a:solidFill>
                <a:cs typeface="Times New Roman" panose="02020603050405020304" pitchFamily="18" charset="0"/>
              </a:rPr>
              <a:t>-да не са по-възрастни от </a:t>
            </a:r>
            <a:r>
              <a:rPr lang="en-US" altLang="bg-BG" sz="2400" b="1">
                <a:solidFill>
                  <a:srgbClr val="FFFF00"/>
                </a:solidFill>
                <a:cs typeface="Times New Roman" panose="02020603050405020304" pitchFamily="18" charset="0"/>
              </a:rPr>
              <a:t>40</a:t>
            </a:r>
            <a:r>
              <a:rPr lang="bg-BG" altLang="bg-BG" sz="2400" b="1">
                <a:solidFill>
                  <a:srgbClr val="FFFF00"/>
                </a:solidFill>
                <a:cs typeface="Times New Roman" panose="02020603050405020304" pitchFamily="18" charset="0"/>
              </a:rPr>
              <a:t> години</a:t>
            </a:r>
            <a:r>
              <a:rPr lang="en-US" altLang="bg-BG" sz="2400" b="1">
                <a:solidFill>
                  <a:srgbClr val="FFFF00"/>
                </a:solidFill>
                <a:cs typeface="Times New Roman" panose="02020603050405020304" pitchFamily="18" charset="0"/>
              </a:rPr>
              <a:t> </a:t>
            </a:r>
            <a:r>
              <a:rPr lang="bg-BG" altLang="bg-BG" sz="2400" b="1">
                <a:solidFill>
                  <a:srgbClr val="FFFF00"/>
                </a:solidFill>
                <a:cs typeface="Times New Roman" panose="02020603050405020304" pitchFamily="18" charset="0"/>
              </a:rPr>
              <a:t>към датата на подписване на договора;</a:t>
            </a:r>
          </a:p>
          <a:p>
            <a:pPr algn="just" eaLnBrk="1" hangingPunct="1"/>
            <a:r>
              <a:rPr lang="bg-BG" altLang="bg-BG" sz="2400" b="1">
                <a:solidFill>
                  <a:srgbClr val="FFFF00"/>
                </a:solidFill>
                <a:cs typeface="Times New Roman" panose="02020603050405020304" pitchFamily="18" charset="0"/>
              </a:rPr>
              <a:t>-да са годни за военна служба;</a:t>
            </a:r>
          </a:p>
          <a:p>
            <a:pPr algn="just" eaLnBrk="1" hangingPunct="1"/>
            <a:r>
              <a:rPr lang="en-US" altLang="bg-BG" sz="2400" b="1">
                <a:solidFill>
                  <a:srgbClr val="FFFF00"/>
                </a:solidFill>
                <a:cs typeface="Times New Roman" panose="02020603050405020304" pitchFamily="18" charset="0"/>
              </a:rPr>
              <a:t>-</a:t>
            </a:r>
            <a:r>
              <a:rPr lang="bg-BG" altLang="bg-BG" sz="2400" b="1">
                <a:solidFill>
                  <a:srgbClr val="FFFF00"/>
                </a:solidFill>
                <a:cs typeface="Times New Roman" panose="02020603050405020304" pitchFamily="18" charset="0"/>
              </a:rPr>
              <a:t>да не са осъждани за умишлено престъпление от общ характер;</a:t>
            </a:r>
          </a:p>
          <a:p>
            <a:pPr eaLnBrk="1" hangingPunct="1"/>
            <a:r>
              <a:rPr lang="en-US" altLang="bg-BG" sz="2400" b="1">
                <a:solidFill>
                  <a:srgbClr val="FFFF00"/>
                </a:solidFill>
                <a:cs typeface="Times New Roman" panose="02020603050405020304" pitchFamily="18" charset="0"/>
              </a:rPr>
              <a:t>-</a:t>
            </a:r>
            <a:r>
              <a:rPr lang="bg-BG" altLang="bg-BG" sz="2400" b="1">
                <a:solidFill>
                  <a:srgbClr val="FFFF00"/>
                </a:solidFill>
                <a:cs typeface="Times New Roman" panose="02020603050405020304" pitchFamily="18" charset="0"/>
              </a:rPr>
              <a:t>да нямат образувано наказателно производство;</a:t>
            </a:r>
          </a:p>
          <a:p>
            <a:pPr algn="just" eaLnBrk="1" hangingPunct="1"/>
            <a:r>
              <a:rPr lang="bg-BG" altLang="bg-BG" sz="2400" b="1">
                <a:solidFill>
                  <a:srgbClr val="FFFF00"/>
                </a:solidFill>
                <a:cs typeface="Times New Roman" panose="02020603050405020304" pitchFamily="18" charset="0"/>
              </a:rPr>
              <a:t>-да нямат друго гражданство;</a:t>
            </a:r>
          </a:p>
          <a:p>
            <a:pPr algn="just" eaLnBrk="1" hangingPunct="1"/>
            <a:r>
              <a:rPr lang="bg-BG" altLang="bg-BG" sz="2400" b="1">
                <a:solidFill>
                  <a:srgbClr val="FFFF00"/>
                </a:solidFill>
                <a:cs typeface="Times New Roman" panose="02020603050405020304" pitchFamily="18" charset="0"/>
              </a:rPr>
              <a:t>-да са психологически пригодни; </a:t>
            </a:r>
          </a:p>
          <a:p>
            <a:pPr algn="just" eaLnBrk="1" hangingPunct="1"/>
            <a:r>
              <a:rPr lang="en-US" altLang="bg-BG" sz="2400" b="1">
                <a:solidFill>
                  <a:srgbClr val="FFFF00"/>
                </a:solidFill>
                <a:cs typeface="Times New Roman" panose="02020603050405020304" pitchFamily="18" charset="0"/>
              </a:rPr>
              <a:t>-</a:t>
            </a:r>
            <a:r>
              <a:rPr lang="bg-BG" altLang="bg-BG" sz="2400" b="1">
                <a:solidFill>
                  <a:srgbClr val="FFFF00"/>
                </a:solidFill>
                <a:cs typeface="Times New Roman" panose="02020603050405020304" pitchFamily="18" charset="0"/>
              </a:rPr>
              <a:t>да не са освобождавани от военна служба поради наказание “уволнение”;</a:t>
            </a:r>
            <a:endParaRPr lang="en-US" altLang="bg-BG" sz="2400" b="1">
              <a:solidFill>
                <a:srgbClr val="FFFF00"/>
              </a:solidFill>
              <a:cs typeface="Times New Roman" panose="02020603050405020304" pitchFamily="18" charset="0"/>
            </a:endParaRPr>
          </a:p>
        </p:txBody>
      </p:sp>
      <p:pic>
        <p:nvPicPr>
          <p:cNvPr id="14341" name="Picture 39" descr="Picture2">
            <a:extLst>
              <a:ext uri="{FF2B5EF4-FFF2-40B4-BE49-F238E27FC236}">
                <a16:creationId xmlns:a16="http://schemas.microsoft.com/office/drawing/2014/main" id="{EF745C7C-60D8-455F-9670-0C27C8C045C2}"/>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WordArt 40">
            <a:extLst>
              <a:ext uri="{FF2B5EF4-FFF2-40B4-BE49-F238E27FC236}">
                <a16:creationId xmlns:a16="http://schemas.microsoft.com/office/drawing/2014/main" id="{C735E6AF-CE1C-460C-907D-5776650E6F4C}"/>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14343" name="WordArt 41">
            <a:extLst>
              <a:ext uri="{FF2B5EF4-FFF2-40B4-BE49-F238E27FC236}">
                <a16:creationId xmlns:a16="http://schemas.microsoft.com/office/drawing/2014/main" id="{FFF1857C-9F1B-41A3-B00E-7086BAFC91DD}"/>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14344" name="Text Box 43">
            <a:extLst>
              <a:ext uri="{FF2B5EF4-FFF2-40B4-BE49-F238E27FC236}">
                <a16:creationId xmlns:a16="http://schemas.microsoft.com/office/drawing/2014/main" id="{2D13E653-58DA-425F-B65D-79647DE8B730}"/>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14345" name="Line 44">
            <a:extLst>
              <a:ext uri="{FF2B5EF4-FFF2-40B4-BE49-F238E27FC236}">
                <a16:creationId xmlns:a16="http://schemas.microsoft.com/office/drawing/2014/main" id="{4E3EF758-B73E-4375-AB88-1A5B04C24FD3}"/>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14346" name="Picture 45">
            <a:extLst>
              <a:ext uri="{FF2B5EF4-FFF2-40B4-BE49-F238E27FC236}">
                <a16:creationId xmlns:a16="http://schemas.microsoft.com/office/drawing/2014/main" id="{25189AFE-788D-4E63-8604-574164D122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7" name="Text Box 47">
            <a:extLst>
              <a:ext uri="{FF2B5EF4-FFF2-40B4-BE49-F238E27FC236}">
                <a16:creationId xmlns:a16="http://schemas.microsoft.com/office/drawing/2014/main" id="{5E490705-6CAD-419A-9A03-D2AE89CCC567}"/>
              </a:ext>
            </a:extLst>
          </p:cNvPr>
          <p:cNvSpPr txBox="1">
            <a:spLocks noChangeArrowheads="1"/>
          </p:cNvSpPr>
          <p:nvPr/>
        </p:nvSpPr>
        <p:spPr bwMode="auto">
          <a:xfrm>
            <a:off x="8763000" y="60960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6</a:t>
            </a:r>
            <a:endParaRPr lang="bg-BG" altLang="bg-BG">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withEffect">
                                  <p:stCondLst>
                                    <p:cond delay="0"/>
                                  </p:stCondLst>
                                  <p:childTnLst>
                                    <p:set>
                                      <p:cBhvr>
                                        <p:cTn id="6" dur="1" fill="hold">
                                          <p:stCondLst>
                                            <p:cond delay="0"/>
                                          </p:stCondLst>
                                        </p:cTn>
                                        <p:tgtEl>
                                          <p:spTgt spid="33809"/>
                                        </p:tgtEl>
                                        <p:attrNameLst>
                                          <p:attrName>style.visibility</p:attrName>
                                        </p:attrNameLst>
                                      </p:cBhvr>
                                      <p:to>
                                        <p:strVal val="visible"/>
                                      </p:to>
                                    </p:set>
                                    <p:anim calcmode="lin" valueType="num">
                                      <p:cBhvr>
                                        <p:cTn id="7" dur="7000" fill="hold"/>
                                        <p:tgtEl>
                                          <p:spTgt spid="33809"/>
                                        </p:tgtEl>
                                        <p:attrNameLst>
                                          <p:attrName>ppt_w</p:attrName>
                                        </p:attrNameLst>
                                      </p:cBhvr>
                                      <p:tavLst>
                                        <p:tav tm="0" fmla="#ppt_w*sin(2.5*pi*$)">
                                          <p:val>
                                            <p:fltVal val="0"/>
                                          </p:val>
                                        </p:tav>
                                        <p:tav tm="100000">
                                          <p:val>
                                            <p:fltVal val="1"/>
                                          </p:val>
                                        </p:tav>
                                      </p:tavLst>
                                    </p:anim>
                                    <p:anim calcmode="lin" valueType="num">
                                      <p:cBhvr>
                                        <p:cTn id="8" dur="7000" fill="hold"/>
                                        <p:tgtEl>
                                          <p:spTgt spid="33809"/>
                                        </p:tgtEl>
                                        <p:attrNameLst>
                                          <p:attrName>ppt_h</p:attrName>
                                        </p:attrNameLst>
                                      </p:cBhvr>
                                      <p:tavLst>
                                        <p:tav tm="0">
                                          <p:val>
                                            <p:strVal val="#ppt_h"/>
                                          </p:val>
                                        </p:tav>
                                        <p:tav tm="100000">
                                          <p:val>
                                            <p:strVal val="#ppt_h"/>
                                          </p:val>
                                        </p:tav>
                                      </p:tavLst>
                                    </p:anim>
                                  </p:childTnLst>
                                </p:cTn>
                              </p:par>
                              <p:par>
                                <p:cTn id="9" presetID="53" presetClass="entr" presetSubtype="0" fill="hold" nodeType="withEffect">
                                  <p:stCondLst>
                                    <p:cond delay="3500"/>
                                  </p:stCondLst>
                                  <p:childTnLst>
                                    <p:set>
                                      <p:cBhvr>
                                        <p:cTn id="10" dur="1" fill="hold">
                                          <p:stCondLst>
                                            <p:cond delay="0"/>
                                          </p:stCondLst>
                                        </p:cTn>
                                        <p:tgtEl>
                                          <p:spTgt spid="33810">
                                            <p:txEl>
                                              <p:pRg st="0" end="0"/>
                                            </p:txEl>
                                          </p:spTgt>
                                        </p:tgtEl>
                                        <p:attrNameLst>
                                          <p:attrName>style.visibility</p:attrName>
                                        </p:attrNameLst>
                                      </p:cBhvr>
                                      <p:to>
                                        <p:strVal val="visible"/>
                                      </p:to>
                                    </p:set>
                                    <p:anim calcmode="lin" valueType="num">
                                      <p:cBhvr>
                                        <p:cTn id="11" dur="5000" fill="hold"/>
                                        <p:tgtEl>
                                          <p:spTgt spid="33810">
                                            <p:txEl>
                                              <p:pRg st="0" end="0"/>
                                            </p:txEl>
                                          </p:spTgt>
                                        </p:tgtEl>
                                        <p:attrNameLst>
                                          <p:attrName>ppt_w</p:attrName>
                                        </p:attrNameLst>
                                      </p:cBhvr>
                                      <p:tavLst>
                                        <p:tav tm="0">
                                          <p:val>
                                            <p:fltVal val="0"/>
                                          </p:val>
                                        </p:tav>
                                        <p:tav tm="100000">
                                          <p:val>
                                            <p:strVal val="#ppt_w"/>
                                          </p:val>
                                        </p:tav>
                                      </p:tavLst>
                                    </p:anim>
                                    <p:anim calcmode="lin" valueType="num">
                                      <p:cBhvr>
                                        <p:cTn id="12" dur="5000" fill="hold"/>
                                        <p:tgtEl>
                                          <p:spTgt spid="33810">
                                            <p:txEl>
                                              <p:pRg st="0" end="0"/>
                                            </p:txEl>
                                          </p:spTgt>
                                        </p:tgtEl>
                                        <p:attrNameLst>
                                          <p:attrName>ppt_h</p:attrName>
                                        </p:attrNameLst>
                                      </p:cBhvr>
                                      <p:tavLst>
                                        <p:tav tm="0">
                                          <p:val>
                                            <p:fltVal val="0"/>
                                          </p:val>
                                        </p:tav>
                                        <p:tav tm="100000">
                                          <p:val>
                                            <p:strVal val="#ppt_h"/>
                                          </p:val>
                                        </p:tav>
                                      </p:tavLst>
                                    </p:anim>
                                    <p:animEffect transition="in" filter="fade">
                                      <p:cBhvr>
                                        <p:cTn id="13" dur="5000"/>
                                        <p:tgtEl>
                                          <p:spTgt spid="33810">
                                            <p:txEl>
                                              <p:pRg st="0" end="0"/>
                                            </p:txEl>
                                          </p:spTgt>
                                        </p:tgtEl>
                                      </p:cBhvr>
                                    </p:animEffect>
                                  </p:childTnLst>
                                </p:cTn>
                              </p:par>
                            </p:childTnLst>
                          </p:cTn>
                        </p:par>
                        <p:par>
                          <p:cTn id="14" fill="hold" nodeType="afterGroup">
                            <p:stCondLst>
                              <p:cond delay="8500"/>
                            </p:stCondLst>
                            <p:childTnLst>
                              <p:par>
                                <p:cTn id="15" presetID="9" presetClass="emph" presetSubtype="0" nodeType="afterEffect">
                                  <p:stCondLst>
                                    <p:cond delay="500"/>
                                  </p:stCondLst>
                                  <p:childTnLst>
                                    <p:set>
                                      <p:cBhvr rctx="PPT">
                                        <p:cTn id="16" dur="indefinite"/>
                                        <p:tgtEl>
                                          <p:spTgt spid="33809"/>
                                        </p:tgtEl>
                                        <p:attrNameLst>
                                          <p:attrName>style.opacity</p:attrName>
                                        </p:attrNameLst>
                                      </p:cBhvr>
                                      <p:to>
                                        <p:strVal val="0.5"/>
                                      </p:to>
                                    </p:set>
                                    <p:animEffect filter="image" prLst="opacity: 0.5">
                                      <p:cBhvr rctx="IE">
                                        <p:cTn id="17" dur="indefinite"/>
                                        <p:tgtEl>
                                          <p:spTgt spid="33809"/>
                                        </p:tgtEl>
                                      </p:cBhvr>
                                    </p:animEffect>
                                  </p:childTnLst>
                                </p:cTn>
                              </p:par>
                              <p:par>
                                <p:cTn id="18" presetID="9" presetClass="exit" presetSubtype="0" fill="hold" nodeType="withEffect">
                                  <p:stCondLst>
                                    <p:cond delay="2000"/>
                                  </p:stCondLst>
                                  <p:childTnLst>
                                    <p:animEffect transition="out" filter="dissolve">
                                      <p:cBhvr>
                                        <p:cTn id="19" dur="2000"/>
                                        <p:tgtEl>
                                          <p:spTgt spid="33809"/>
                                        </p:tgtEl>
                                      </p:cBhvr>
                                    </p:animEffect>
                                    <p:set>
                                      <p:cBhvr>
                                        <p:cTn id="20" dur="1" fill="hold">
                                          <p:stCondLst>
                                            <p:cond delay="1999"/>
                                          </p:stCondLst>
                                        </p:cTn>
                                        <p:tgtEl>
                                          <p:spTgt spid="33809"/>
                                        </p:tgtEl>
                                        <p:attrNameLst>
                                          <p:attrName>style.visibility</p:attrName>
                                        </p:attrNameLst>
                                      </p:cBhvr>
                                      <p:to>
                                        <p:strVal val="hidden"/>
                                      </p:to>
                                    </p:set>
                                  </p:childTnLst>
                                </p:cTn>
                              </p:par>
                            </p:childTnLst>
                          </p:cTn>
                        </p:par>
                        <p:par>
                          <p:cTn id="21" fill="hold" nodeType="afterGroup">
                            <p:stCondLst>
                              <p:cond delay="12500"/>
                            </p:stCondLst>
                            <p:childTnLst>
                              <p:par>
                                <p:cTn id="22" presetID="12" presetClass="entr" presetSubtype="4" fill="hold" nodeType="afterEffect">
                                  <p:stCondLst>
                                    <p:cond delay="500"/>
                                  </p:stCondLst>
                                  <p:childTnLst>
                                    <p:set>
                                      <p:cBhvr>
                                        <p:cTn id="23" dur="1" fill="hold">
                                          <p:stCondLst>
                                            <p:cond delay="0"/>
                                          </p:stCondLst>
                                        </p:cTn>
                                        <p:tgtEl>
                                          <p:spTgt spid="33810">
                                            <p:txEl>
                                              <p:pRg st="3" end="3"/>
                                            </p:txEl>
                                          </p:spTgt>
                                        </p:tgtEl>
                                        <p:attrNameLst>
                                          <p:attrName>style.visibility</p:attrName>
                                        </p:attrNameLst>
                                      </p:cBhvr>
                                      <p:to>
                                        <p:strVal val="visible"/>
                                      </p:to>
                                    </p:set>
                                    <p:animEffect transition="in" filter="slide(fromBottom)">
                                      <p:cBhvr>
                                        <p:cTn id="24" dur="2000"/>
                                        <p:tgtEl>
                                          <p:spTgt spid="33810">
                                            <p:txEl>
                                              <p:pRg st="3" end="3"/>
                                            </p:txEl>
                                          </p:spTgt>
                                        </p:tgtEl>
                                      </p:cBhvr>
                                    </p:animEffect>
                                  </p:childTnLst>
                                </p:cTn>
                              </p:par>
                            </p:childTnLst>
                          </p:cTn>
                        </p:par>
                        <p:par>
                          <p:cTn id="25" fill="hold" nodeType="afterGroup">
                            <p:stCondLst>
                              <p:cond delay="15000"/>
                            </p:stCondLst>
                            <p:childTnLst>
                              <p:par>
                                <p:cTn id="26" presetID="12" presetClass="entr" presetSubtype="4" fill="hold" nodeType="afterEffect">
                                  <p:stCondLst>
                                    <p:cond delay="500"/>
                                  </p:stCondLst>
                                  <p:childTnLst>
                                    <p:set>
                                      <p:cBhvr>
                                        <p:cTn id="27" dur="1" fill="hold">
                                          <p:stCondLst>
                                            <p:cond delay="0"/>
                                          </p:stCondLst>
                                        </p:cTn>
                                        <p:tgtEl>
                                          <p:spTgt spid="33810">
                                            <p:txEl>
                                              <p:pRg st="4" end="4"/>
                                            </p:txEl>
                                          </p:spTgt>
                                        </p:tgtEl>
                                        <p:attrNameLst>
                                          <p:attrName>style.visibility</p:attrName>
                                        </p:attrNameLst>
                                      </p:cBhvr>
                                      <p:to>
                                        <p:strVal val="visible"/>
                                      </p:to>
                                    </p:set>
                                    <p:animEffect transition="in" filter="slide(fromBottom)">
                                      <p:cBhvr>
                                        <p:cTn id="28" dur="2000"/>
                                        <p:tgtEl>
                                          <p:spTgt spid="33810">
                                            <p:txEl>
                                              <p:pRg st="4" end="4"/>
                                            </p:txEl>
                                          </p:spTgt>
                                        </p:tgtEl>
                                      </p:cBhvr>
                                    </p:animEffect>
                                  </p:childTnLst>
                                </p:cTn>
                              </p:par>
                            </p:childTnLst>
                          </p:cTn>
                        </p:par>
                        <p:par>
                          <p:cTn id="29" fill="hold" nodeType="afterGroup">
                            <p:stCondLst>
                              <p:cond delay="17500"/>
                            </p:stCondLst>
                            <p:childTnLst>
                              <p:par>
                                <p:cTn id="30" presetID="12" presetClass="entr" presetSubtype="4" fill="hold" nodeType="afterEffect">
                                  <p:stCondLst>
                                    <p:cond delay="500"/>
                                  </p:stCondLst>
                                  <p:childTnLst>
                                    <p:set>
                                      <p:cBhvr>
                                        <p:cTn id="31" dur="1" fill="hold">
                                          <p:stCondLst>
                                            <p:cond delay="0"/>
                                          </p:stCondLst>
                                        </p:cTn>
                                        <p:tgtEl>
                                          <p:spTgt spid="33810">
                                            <p:txEl>
                                              <p:pRg st="5" end="5"/>
                                            </p:txEl>
                                          </p:spTgt>
                                        </p:tgtEl>
                                        <p:attrNameLst>
                                          <p:attrName>style.visibility</p:attrName>
                                        </p:attrNameLst>
                                      </p:cBhvr>
                                      <p:to>
                                        <p:strVal val="visible"/>
                                      </p:to>
                                    </p:set>
                                    <p:animEffect transition="in" filter="slide(fromBottom)">
                                      <p:cBhvr>
                                        <p:cTn id="32" dur="2000"/>
                                        <p:tgtEl>
                                          <p:spTgt spid="33810">
                                            <p:txEl>
                                              <p:pRg st="5" end="5"/>
                                            </p:txEl>
                                          </p:spTgt>
                                        </p:tgtEl>
                                      </p:cBhvr>
                                    </p:animEffect>
                                  </p:childTnLst>
                                </p:cTn>
                              </p:par>
                            </p:childTnLst>
                          </p:cTn>
                        </p:par>
                        <p:par>
                          <p:cTn id="33" fill="hold" nodeType="afterGroup">
                            <p:stCondLst>
                              <p:cond delay="20000"/>
                            </p:stCondLst>
                            <p:childTnLst>
                              <p:par>
                                <p:cTn id="34" presetID="12" presetClass="entr" presetSubtype="4" fill="hold" nodeType="afterEffect">
                                  <p:stCondLst>
                                    <p:cond delay="500"/>
                                  </p:stCondLst>
                                  <p:childTnLst>
                                    <p:set>
                                      <p:cBhvr>
                                        <p:cTn id="35" dur="1" fill="hold">
                                          <p:stCondLst>
                                            <p:cond delay="0"/>
                                          </p:stCondLst>
                                        </p:cTn>
                                        <p:tgtEl>
                                          <p:spTgt spid="33810">
                                            <p:txEl>
                                              <p:pRg st="6" end="6"/>
                                            </p:txEl>
                                          </p:spTgt>
                                        </p:tgtEl>
                                        <p:attrNameLst>
                                          <p:attrName>style.visibility</p:attrName>
                                        </p:attrNameLst>
                                      </p:cBhvr>
                                      <p:to>
                                        <p:strVal val="visible"/>
                                      </p:to>
                                    </p:set>
                                    <p:animEffect transition="in" filter="slide(fromBottom)">
                                      <p:cBhvr>
                                        <p:cTn id="36" dur="2000"/>
                                        <p:tgtEl>
                                          <p:spTgt spid="33810">
                                            <p:txEl>
                                              <p:pRg st="6" end="6"/>
                                            </p:txEl>
                                          </p:spTgt>
                                        </p:tgtEl>
                                      </p:cBhvr>
                                    </p:animEffect>
                                  </p:childTnLst>
                                </p:cTn>
                              </p:par>
                            </p:childTnLst>
                          </p:cTn>
                        </p:par>
                        <p:par>
                          <p:cTn id="37" fill="hold" nodeType="afterGroup">
                            <p:stCondLst>
                              <p:cond delay="22500"/>
                            </p:stCondLst>
                            <p:childTnLst>
                              <p:par>
                                <p:cTn id="38" presetID="12" presetClass="entr" presetSubtype="4" fill="hold" nodeType="afterEffect">
                                  <p:stCondLst>
                                    <p:cond delay="500"/>
                                  </p:stCondLst>
                                  <p:childTnLst>
                                    <p:set>
                                      <p:cBhvr>
                                        <p:cTn id="39" dur="1" fill="hold">
                                          <p:stCondLst>
                                            <p:cond delay="0"/>
                                          </p:stCondLst>
                                        </p:cTn>
                                        <p:tgtEl>
                                          <p:spTgt spid="33810">
                                            <p:txEl>
                                              <p:pRg st="7" end="7"/>
                                            </p:txEl>
                                          </p:spTgt>
                                        </p:tgtEl>
                                        <p:attrNameLst>
                                          <p:attrName>style.visibility</p:attrName>
                                        </p:attrNameLst>
                                      </p:cBhvr>
                                      <p:to>
                                        <p:strVal val="visible"/>
                                      </p:to>
                                    </p:set>
                                    <p:animEffect transition="in" filter="slide(fromBottom)">
                                      <p:cBhvr>
                                        <p:cTn id="40" dur="2000"/>
                                        <p:tgtEl>
                                          <p:spTgt spid="33810">
                                            <p:txEl>
                                              <p:pRg st="7" end="7"/>
                                            </p:txEl>
                                          </p:spTgt>
                                        </p:tgtEl>
                                      </p:cBhvr>
                                    </p:animEffect>
                                  </p:childTnLst>
                                </p:cTn>
                              </p:par>
                            </p:childTnLst>
                          </p:cTn>
                        </p:par>
                        <p:par>
                          <p:cTn id="41" fill="hold" nodeType="afterGroup">
                            <p:stCondLst>
                              <p:cond delay="25000"/>
                            </p:stCondLst>
                            <p:childTnLst>
                              <p:par>
                                <p:cTn id="42" presetID="12" presetClass="entr" presetSubtype="4" fill="hold" nodeType="afterEffect">
                                  <p:stCondLst>
                                    <p:cond delay="500"/>
                                  </p:stCondLst>
                                  <p:childTnLst>
                                    <p:set>
                                      <p:cBhvr>
                                        <p:cTn id="43" dur="1" fill="hold">
                                          <p:stCondLst>
                                            <p:cond delay="0"/>
                                          </p:stCondLst>
                                        </p:cTn>
                                        <p:tgtEl>
                                          <p:spTgt spid="33810">
                                            <p:txEl>
                                              <p:pRg st="8" end="8"/>
                                            </p:txEl>
                                          </p:spTgt>
                                        </p:tgtEl>
                                        <p:attrNameLst>
                                          <p:attrName>style.visibility</p:attrName>
                                        </p:attrNameLst>
                                      </p:cBhvr>
                                      <p:to>
                                        <p:strVal val="visible"/>
                                      </p:to>
                                    </p:set>
                                    <p:animEffect transition="in" filter="slide(fromBottom)">
                                      <p:cBhvr>
                                        <p:cTn id="44" dur="2000"/>
                                        <p:tgtEl>
                                          <p:spTgt spid="33810">
                                            <p:txEl>
                                              <p:pRg st="8" end="8"/>
                                            </p:txEl>
                                          </p:spTgt>
                                        </p:tgtEl>
                                      </p:cBhvr>
                                    </p:animEffect>
                                  </p:childTnLst>
                                </p:cTn>
                              </p:par>
                            </p:childTnLst>
                          </p:cTn>
                        </p:par>
                        <p:par>
                          <p:cTn id="45" fill="hold" nodeType="afterGroup">
                            <p:stCondLst>
                              <p:cond delay="27500"/>
                            </p:stCondLst>
                            <p:childTnLst>
                              <p:par>
                                <p:cTn id="46" presetID="12" presetClass="entr" presetSubtype="4" fill="hold" nodeType="afterEffect">
                                  <p:stCondLst>
                                    <p:cond delay="500"/>
                                  </p:stCondLst>
                                  <p:childTnLst>
                                    <p:set>
                                      <p:cBhvr>
                                        <p:cTn id="47" dur="1" fill="hold">
                                          <p:stCondLst>
                                            <p:cond delay="0"/>
                                          </p:stCondLst>
                                        </p:cTn>
                                        <p:tgtEl>
                                          <p:spTgt spid="33810">
                                            <p:txEl>
                                              <p:pRg st="9" end="9"/>
                                            </p:txEl>
                                          </p:spTgt>
                                        </p:tgtEl>
                                        <p:attrNameLst>
                                          <p:attrName>style.visibility</p:attrName>
                                        </p:attrNameLst>
                                      </p:cBhvr>
                                      <p:to>
                                        <p:strVal val="visible"/>
                                      </p:to>
                                    </p:set>
                                    <p:animEffect transition="in" filter="slide(fromBottom)">
                                      <p:cBhvr>
                                        <p:cTn id="48" dur="2000"/>
                                        <p:tgtEl>
                                          <p:spTgt spid="33810">
                                            <p:txEl>
                                              <p:pRg st="9" end="9"/>
                                            </p:txEl>
                                          </p:spTgt>
                                        </p:tgtEl>
                                      </p:cBhvr>
                                    </p:animEffect>
                                  </p:childTnLst>
                                </p:cTn>
                              </p:par>
                            </p:childTnLst>
                          </p:cTn>
                        </p:par>
                        <p:par>
                          <p:cTn id="49" fill="hold" nodeType="afterGroup">
                            <p:stCondLst>
                              <p:cond delay="30000"/>
                            </p:stCondLst>
                            <p:childTnLst>
                              <p:par>
                                <p:cTn id="50" presetID="12" presetClass="entr" presetSubtype="4" fill="hold" nodeType="afterEffect">
                                  <p:stCondLst>
                                    <p:cond delay="500"/>
                                  </p:stCondLst>
                                  <p:childTnLst>
                                    <p:set>
                                      <p:cBhvr>
                                        <p:cTn id="51" dur="1" fill="hold">
                                          <p:stCondLst>
                                            <p:cond delay="0"/>
                                          </p:stCondLst>
                                        </p:cTn>
                                        <p:tgtEl>
                                          <p:spTgt spid="33810">
                                            <p:txEl>
                                              <p:pRg st="10" end="10"/>
                                            </p:txEl>
                                          </p:spTgt>
                                        </p:tgtEl>
                                        <p:attrNameLst>
                                          <p:attrName>style.visibility</p:attrName>
                                        </p:attrNameLst>
                                      </p:cBhvr>
                                      <p:to>
                                        <p:strVal val="visible"/>
                                      </p:to>
                                    </p:set>
                                    <p:animEffect transition="in" filter="slide(fromBottom)">
                                      <p:cBhvr>
                                        <p:cTn id="52" dur="2000"/>
                                        <p:tgtEl>
                                          <p:spTgt spid="33810">
                                            <p:txEl>
                                              <p:pRg st="10" end="10"/>
                                            </p:txEl>
                                          </p:spTgt>
                                        </p:tgtEl>
                                      </p:cBhvr>
                                    </p:animEffect>
                                  </p:childTnLst>
                                </p:cTn>
                              </p:par>
                            </p:childTnLst>
                          </p:cTn>
                        </p:par>
                        <p:par>
                          <p:cTn id="53" fill="hold" nodeType="afterGroup">
                            <p:stCondLst>
                              <p:cond delay="32500"/>
                            </p:stCondLst>
                            <p:childTnLst>
                              <p:par>
                                <p:cTn id="54" presetID="12" presetClass="entr" presetSubtype="4" fill="hold" nodeType="afterEffect">
                                  <p:stCondLst>
                                    <p:cond delay="500"/>
                                  </p:stCondLst>
                                  <p:childTnLst>
                                    <p:set>
                                      <p:cBhvr>
                                        <p:cTn id="55" dur="1" fill="hold">
                                          <p:stCondLst>
                                            <p:cond delay="0"/>
                                          </p:stCondLst>
                                        </p:cTn>
                                        <p:tgtEl>
                                          <p:spTgt spid="33810">
                                            <p:txEl>
                                              <p:pRg st="11" end="11"/>
                                            </p:txEl>
                                          </p:spTgt>
                                        </p:tgtEl>
                                        <p:attrNameLst>
                                          <p:attrName>style.visibility</p:attrName>
                                        </p:attrNameLst>
                                      </p:cBhvr>
                                      <p:to>
                                        <p:strVal val="visible"/>
                                      </p:to>
                                    </p:set>
                                    <p:animEffect transition="in" filter="slide(fromBottom)">
                                      <p:cBhvr>
                                        <p:cTn id="56" dur="2000"/>
                                        <p:tgtEl>
                                          <p:spTgt spid="338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a:extLst>
              <a:ext uri="{FF2B5EF4-FFF2-40B4-BE49-F238E27FC236}">
                <a16:creationId xmlns:a16="http://schemas.microsoft.com/office/drawing/2014/main" id="{A72A8F4F-7BC9-453B-8293-FCB2AEBDB7C0}"/>
              </a:ext>
            </a:extLst>
          </p:cNvPr>
          <p:cNvSpPr>
            <a:spLocks noChangeArrowheads="1"/>
          </p:cNvSpPr>
          <p:nvPr/>
        </p:nvSpPr>
        <p:spPr bwMode="auto">
          <a:xfrm rot="10800000">
            <a:off x="1524000" y="2819400"/>
            <a:ext cx="7239000" cy="1524000"/>
          </a:xfrm>
          <a:prstGeom prst="homePlate">
            <a:avLst>
              <a:gd name="adj" fmla="val 118750"/>
            </a:avLst>
          </a:prstGeom>
          <a:solidFill>
            <a:srgbClr val="CC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bg-BG" altLang="bg-BG" sz="2400" b="1"/>
              <a:t>Набиране на висилка </a:t>
            </a:r>
            <a:endParaRPr lang="bg-BG" altLang="bg-BG" sz="2400"/>
          </a:p>
        </p:txBody>
      </p:sp>
      <p:grpSp>
        <p:nvGrpSpPr>
          <p:cNvPr id="16387" name="Group 3">
            <a:extLst>
              <a:ext uri="{FF2B5EF4-FFF2-40B4-BE49-F238E27FC236}">
                <a16:creationId xmlns:a16="http://schemas.microsoft.com/office/drawing/2014/main" id="{8DD6578C-89E4-42C4-995A-71EB377F386C}"/>
              </a:ext>
            </a:extLst>
          </p:cNvPr>
          <p:cNvGrpSpPr>
            <a:grpSpLocks/>
          </p:cNvGrpSpPr>
          <p:nvPr/>
        </p:nvGrpSpPr>
        <p:grpSpPr bwMode="auto">
          <a:xfrm>
            <a:off x="0" y="-76200"/>
            <a:ext cx="9220200" cy="6911975"/>
            <a:chOff x="0" y="-17"/>
            <a:chExt cx="5808" cy="4354"/>
          </a:xfrm>
        </p:grpSpPr>
        <p:pic>
          <p:nvPicPr>
            <p:cNvPr id="16401" name="Picture 4" descr="KAMUFL-55">
              <a:extLst>
                <a:ext uri="{FF2B5EF4-FFF2-40B4-BE49-F238E27FC236}">
                  <a16:creationId xmlns:a16="http://schemas.microsoft.com/office/drawing/2014/main" id="{29CF2B54-1ACE-45BD-8420-878AD8887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2" name="Picture 5" descr="OSNOWA-gore">
              <a:extLst>
                <a:ext uri="{FF2B5EF4-FFF2-40B4-BE49-F238E27FC236}">
                  <a16:creationId xmlns:a16="http://schemas.microsoft.com/office/drawing/2014/main" id="{D69DCC09-F088-40B1-BBD3-4BC1C6280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Picture 6" descr="OSNOWA-dolu">
              <a:extLst>
                <a:ext uri="{FF2B5EF4-FFF2-40B4-BE49-F238E27FC236}">
                  <a16:creationId xmlns:a16="http://schemas.microsoft.com/office/drawing/2014/main" id="{BA665998-48B1-4FB1-A266-EAB236F94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4" name="Text Box 7">
              <a:extLst>
                <a:ext uri="{FF2B5EF4-FFF2-40B4-BE49-F238E27FC236}">
                  <a16:creationId xmlns:a16="http://schemas.microsoft.com/office/drawing/2014/main" id="{AA77D6B9-8236-4CF3-99E7-894060B16866}"/>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16405" name="Picture 8" descr="OSNOWA-dolu-gore">
              <a:extLst>
                <a:ext uri="{FF2B5EF4-FFF2-40B4-BE49-F238E27FC236}">
                  <a16:creationId xmlns:a16="http://schemas.microsoft.com/office/drawing/2014/main" id="{27728383-B11A-43EA-A666-A3D7FAE4A9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9" descr="OSNOWA-dolu-gore">
              <a:extLst>
                <a:ext uri="{FF2B5EF4-FFF2-40B4-BE49-F238E27FC236}">
                  <a16:creationId xmlns:a16="http://schemas.microsoft.com/office/drawing/2014/main" id="{2157AB97-7781-4791-874D-FBB3982863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897" name="Text Box 17">
            <a:extLst>
              <a:ext uri="{FF2B5EF4-FFF2-40B4-BE49-F238E27FC236}">
                <a16:creationId xmlns:a16="http://schemas.microsoft.com/office/drawing/2014/main" id="{5405E636-09E5-46E1-A282-777726C3EF5E}"/>
              </a:ext>
            </a:extLst>
          </p:cNvPr>
          <p:cNvSpPr txBox="1">
            <a:spLocks noChangeArrowheads="1"/>
          </p:cNvSpPr>
          <p:nvPr/>
        </p:nvSpPr>
        <p:spPr bwMode="auto">
          <a:xfrm>
            <a:off x="768350" y="1244600"/>
            <a:ext cx="527050" cy="4851400"/>
          </a:xfrm>
          <a:prstGeom prst="rect">
            <a:avLst/>
          </a:prstGeom>
          <a:gradFill rotWithShape="1">
            <a:gsLst>
              <a:gs pos="0">
                <a:srgbClr val="FF0000">
                  <a:gamma/>
                  <a:shade val="46275"/>
                  <a:invGamma/>
                </a:srgbClr>
              </a:gs>
              <a:gs pos="50000">
                <a:srgbClr val="FF0000"/>
              </a:gs>
              <a:gs pos="100000">
                <a:srgbClr val="FF0000">
                  <a:gamma/>
                  <a:shade val="46275"/>
                  <a:invGamma/>
                </a:srgbClr>
              </a:gs>
            </a:gsLst>
            <a:lin ang="5400000" scaled="1"/>
          </a:gradFill>
          <a:ln>
            <a:noFill/>
          </a:ln>
          <a:effectLst/>
          <a:scene3d>
            <a:camera prst="legacyObliqueBottomLeft"/>
            <a:lightRig rig="legacyFlat3" dir="t"/>
          </a:scene3d>
          <a:sp3d extrusionH="430200" prstMaterial="legacyMatte">
            <a:bevelT w="13500" h="13500" prst="angle"/>
            <a:bevelB w="13500" h="13500" prst="angle"/>
            <a:extrusionClr>
              <a:srgbClr val="FF0000"/>
            </a:extrusionClr>
            <a:contourClr>
              <a:srgbClr val="FF0000"/>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defRPr/>
            </a:pPr>
            <a:endParaRPr lang="bg-BG" altLang="bg-BG" sz="600">
              <a:solidFill>
                <a:srgbClr val="DDDDDD"/>
              </a:solidFill>
              <a:effectLst>
                <a:outerShdw blurRad="38100" dist="38100" dir="2700000" algn="tl">
                  <a:srgbClr val="000000"/>
                </a:outerShdw>
              </a:effectLst>
              <a:latin typeface="Tahoma" panose="020B0604030504040204" pitchFamily="34" charset="0"/>
            </a:endParaRP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Н</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О</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Р</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М</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А</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Т</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И</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В</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И</a:t>
            </a:r>
          </a:p>
          <a:p>
            <a:pPr algn="ctr">
              <a:spcBef>
                <a:spcPct val="50000"/>
              </a:spcBef>
              <a:defRPr/>
            </a:pPr>
            <a:endParaRPr lang="en-US" altLang="bg-BG" sz="600" b="1" dirty="0">
              <a:solidFill>
                <a:srgbClr val="DDDDDD"/>
              </a:solidFill>
              <a:effectLst>
                <a:outerShdw blurRad="38100" dist="38100" dir="2700000" algn="tl">
                  <a:srgbClr val="000000"/>
                </a:outerShdw>
              </a:effectLst>
              <a:latin typeface="Tahoma" panose="020B0604030504040204" pitchFamily="34" charset="0"/>
            </a:endParaRPr>
          </a:p>
        </p:txBody>
      </p:sp>
      <p:sp>
        <p:nvSpPr>
          <p:cNvPr id="122898" name="AutoShape 18">
            <a:extLst>
              <a:ext uri="{FF2B5EF4-FFF2-40B4-BE49-F238E27FC236}">
                <a16:creationId xmlns:a16="http://schemas.microsoft.com/office/drawing/2014/main" id="{74B3A64B-5948-49C1-AD12-2937E75C60AF}"/>
              </a:ext>
            </a:extLst>
          </p:cNvPr>
          <p:cNvSpPr>
            <a:spLocks noChangeArrowheads="1"/>
          </p:cNvSpPr>
          <p:nvPr/>
        </p:nvSpPr>
        <p:spPr bwMode="auto">
          <a:xfrm rot="10800000">
            <a:off x="1524000" y="1600200"/>
            <a:ext cx="7239000" cy="762000"/>
          </a:xfrm>
          <a:prstGeom prst="homePlate">
            <a:avLst>
              <a:gd name="adj" fmla="val 237500"/>
            </a:avLst>
          </a:prstGeom>
          <a:solidFill>
            <a:srgbClr val="CC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bg-BG" altLang="bg-BG" sz="2400" b="1">
                <a:solidFill>
                  <a:schemeClr val="bg2"/>
                </a:solidFill>
              </a:rPr>
              <a:t> </a:t>
            </a:r>
            <a:r>
              <a:rPr lang="bg-BG" altLang="bg-BG" sz="2400" b="1"/>
              <a:t>  </a:t>
            </a:r>
            <a:r>
              <a:rPr lang="bg-BG" altLang="bg-BG" sz="2400" b="1">
                <a:solidFill>
                  <a:schemeClr val="bg2"/>
                </a:solidFill>
              </a:rPr>
              <a:t>КОРЕМНИ ПРЕСИ - </a:t>
            </a:r>
            <a:r>
              <a:rPr lang="bg-BG" altLang="bg-BG" b="1">
                <a:solidFill>
                  <a:schemeClr val="bg2"/>
                </a:solidFill>
              </a:rPr>
              <a:t>/брой пъти за </a:t>
            </a:r>
            <a:r>
              <a:rPr lang="en-US" altLang="bg-BG" b="1">
                <a:solidFill>
                  <a:schemeClr val="bg2"/>
                </a:solidFill>
              </a:rPr>
              <a:t>90</a:t>
            </a:r>
            <a:r>
              <a:rPr lang="bg-BG" altLang="bg-BG" b="1">
                <a:solidFill>
                  <a:schemeClr val="bg2"/>
                </a:solidFill>
              </a:rPr>
              <a:t>”/</a:t>
            </a:r>
          </a:p>
        </p:txBody>
      </p:sp>
      <p:sp>
        <p:nvSpPr>
          <p:cNvPr id="122916" name="AutoShape 36">
            <a:extLst>
              <a:ext uri="{FF2B5EF4-FFF2-40B4-BE49-F238E27FC236}">
                <a16:creationId xmlns:a16="http://schemas.microsoft.com/office/drawing/2014/main" id="{60A79364-1A3A-4B93-AF1A-ADC4806BD32D}"/>
              </a:ext>
            </a:extLst>
          </p:cNvPr>
          <p:cNvSpPr>
            <a:spLocks noChangeArrowheads="1"/>
          </p:cNvSpPr>
          <p:nvPr/>
        </p:nvSpPr>
        <p:spPr bwMode="auto">
          <a:xfrm rot="10800000">
            <a:off x="1524000" y="4038600"/>
            <a:ext cx="7239000" cy="762000"/>
          </a:xfrm>
          <a:prstGeom prst="homePlate">
            <a:avLst>
              <a:gd name="adj" fmla="val 237500"/>
            </a:avLst>
          </a:prstGeom>
          <a:solidFill>
            <a:srgbClr val="CC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bg-BG" altLang="bg-BG" sz="2400" b="1"/>
              <a:t>            </a:t>
            </a:r>
            <a:r>
              <a:rPr lang="bg-BG" altLang="bg-BG" sz="2400" b="1">
                <a:solidFill>
                  <a:schemeClr val="bg2"/>
                </a:solidFill>
              </a:rPr>
              <a:t>СОВАЛКА 10 х 10 - </a:t>
            </a:r>
            <a:r>
              <a:rPr lang="bg-BG" altLang="bg-BG" b="1">
                <a:solidFill>
                  <a:schemeClr val="bg2"/>
                </a:solidFill>
              </a:rPr>
              <a:t>/за време/</a:t>
            </a:r>
            <a:endParaRPr lang="bg-BG" altLang="bg-BG">
              <a:solidFill>
                <a:schemeClr val="bg2"/>
              </a:solidFill>
            </a:endParaRPr>
          </a:p>
        </p:txBody>
      </p:sp>
      <p:sp>
        <p:nvSpPr>
          <p:cNvPr id="122934" name="AutoShape 54">
            <a:extLst>
              <a:ext uri="{FF2B5EF4-FFF2-40B4-BE49-F238E27FC236}">
                <a16:creationId xmlns:a16="http://schemas.microsoft.com/office/drawing/2014/main" id="{651CE2D3-FF87-4129-A8B2-B1366981EE35}"/>
              </a:ext>
            </a:extLst>
          </p:cNvPr>
          <p:cNvSpPr>
            <a:spLocks noChangeArrowheads="1"/>
          </p:cNvSpPr>
          <p:nvPr/>
        </p:nvSpPr>
        <p:spPr bwMode="auto">
          <a:xfrm rot="10800000">
            <a:off x="1524000" y="5181600"/>
            <a:ext cx="7239000" cy="838200"/>
          </a:xfrm>
          <a:prstGeom prst="homePlate">
            <a:avLst>
              <a:gd name="adj" fmla="val 215909"/>
            </a:avLst>
          </a:prstGeom>
          <a:solidFill>
            <a:srgbClr val="CC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bg-BG" altLang="bg-BG" sz="2400" b="1"/>
              <a:t>             </a:t>
            </a:r>
            <a:r>
              <a:rPr lang="bg-BG" altLang="bg-BG" sz="2400" b="1">
                <a:solidFill>
                  <a:schemeClr val="bg2"/>
                </a:solidFill>
              </a:rPr>
              <a:t>КРОС 1000 метра - </a:t>
            </a:r>
            <a:r>
              <a:rPr lang="bg-BG" altLang="bg-BG" b="1">
                <a:solidFill>
                  <a:schemeClr val="bg2"/>
                </a:solidFill>
              </a:rPr>
              <a:t>/за време/</a:t>
            </a:r>
            <a:endParaRPr lang="bg-BG" altLang="bg-BG">
              <a:solidFill>
                <a:schemeClr val="bg2"/>
              </a:solidFill>
            </a:endParaRPr>
          </a:p>
        </p:txBody>
      </p:sp>
      <p:sp>
        <p:nvSpPr>
          <p:cNvPr id="122960" name="AutoShape 80">
            <a:extLst>
              <a:ext uri="{FF2B5EF4-FFF2-40B4-BE49-F238E27FC236}">
                <a16:creationId xmlns:a16="http://schemas.microsoft.com/office/drawing/2014/main" id="{EF4DC9C4-92EE-4299-9F14-8283998B8422}"/>
              </a:ext>
            </a:extLst>
          </p:cNvPr>
          <p:cNvSpPr>
            <a:spLocks noChangeArrowheads="1"/>
          </p:cNvSpPr>
          <p:nvPr/>
        </p:nvSpPr>
        <p:spPr bwMode="auto">
          <a:xfrm rot="10800000">
            <a:off x="1524000" y="2819400"/>
            <a:ext cx="7239000" cy="762000"/>
          </a:xfrm>
          <a:prstGeom prst="homePlate">
            <a:avLst>
              <a:gd name="adj" fmla="val 237500"/>
            </a:avLst>
          </a:prstGeom>
          <a:solidFill>
            <a:srgbClr val="CC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bg-BG" altLang="bg-BG" sz="2400" b="1"/>
              <a:t>   </a:t>
            </a:r>
            <a:r>
              <a:rPr lang="bg-BG" altLang="bg-BG" sz="2400" b="1">
                <a:solidFill>
                  <a:schemeClr val="bg2"/>
                </a:solidFill>
              </a:rPr>
              <a:t>ЛИЦЕВИ ОПОРИ - </a:t>
            </a:r>
            <a:r>
              <a:rPr lang="bg-BG" altLang="bg-BG" b="1">
                <a:solidFill>
                  <a:schemeClr val="bg2"/>
                </a:solidFill>
              </a:rPr>
              <a:t>/брой пъти за </a:t>
            </a:r>
            <a:r>
              <a:rPr lang="en-US" altLang="bg-BG" b="1">
                <a:solidFill>
                  <a:schemeClr val="bg2"/>
                </a:solidFill>
              </a:rPr>
              <a:t>90</a:t>
            </a:r>
            <a:r>
              <a:rPr lang="bg-BG" altLang="bg-BG" b="1">
                <a:solidFill>
                  <a:schemeClr val="bg2"/>
                </a:solidFill>
              </a:rPr>
              <a:t>”/</a:t>
            </a:r>
          </a:p>
        </p:txBody>
      </p:sp>
      <p:sp>
        <p:nvSpPr>
          <p:cNvPr id="16393" name="Text Box 90">
            <a:extLst>
              <a:ext uri="{FF2B5EF4-FFF2-40B4-BE49-F238E27FC236}">
                <a16:creationId xmlns:a16="http://schemas.microsoft.com/office/drawing/2014/main" id="{4AA2A09D-7DD6-4759-8B29-2419C923C5AB}"/>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bg-BG" altLang="bg-BG" sz="1600" b="1">
              <a:latin typeface="Arial" panose="020B0604020202020204" pitchFamily="34" charset="0"/>
            </a:endParaRPr>
          </a:p>
        </p:txBody>
      </p:sp>
      <p:pic>
        <p:nvPicPr>
          <p:cNvPr id="16394" name="Picture 91" descr="Picture2">
            <a:extLst>
              <a:ext uri="{FF2B5EF4-FFF2-40B4-BE49-F238E27FC236}">
                <a16:creationId xmlns:a16="http://schemas.microsoft.com/office/drawing/2014/main" id="{453448F2-F889-43D3-B607-866EA559921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WordArt 92">
            <a:extLst>
              <a:ext uri="{FF2B5EF4-FFF2-40B4-BE49-F238E27FC236}">
                <a16:creationId xmlns:a16="http://schemas.microsoft.com/office/drawing/2014/main" id="{FE2903C6-30C6-477F-A173-EBAA950B7930}"/>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16396" name="WordArt 93">
            <a:extLst>
              <a:ext uri="{FF2B5EF4-FFF2-40B4-BE49-F238E27FC236}">
                <a16:creationId xmlns:a16="http://schemas.microsoft.com/office/drawing/2014/main" id="{234AE8D5-6501-4194-9ACF-5765F38FFB10}"/>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16397" name="Text Box 95">
            <a:extLst>
              <a:ext uri="{FF2B5EF4-FFF2-40B4-BE49-F238E27FC236}">
                <a16:creationId xmlns:a16="http://schemas.microsoft.com/office/drawing/2014/main" id="{22A16CCC-4FB1-4235-AC15-DC614C184F33}"/>
              </a:ext>
            </a:extLst>
          </p:cNvPr>
          <p:cNvSpPr txBox="1">
            <a:spLocks noChangeArrowheads="1"/>
          </p:cNvSpPr>
          <p:nvPr/>
        </p:nvSpPr>
        <p:spPr bwMode="auto">
          <a:xfrm>
            <a:off x="609600" y="636905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16398" name="Line 96">
            <a:extLst>
              <a:ext uri="{FF2B5EF4-FFF2-40B4-BE49-F238E27FC236}">
                <a16:creationId xmlns:a16="http://schemas.microsoft.com/office/drawing/2014/main" id="{33DDCC60-8EB1-466E-B22F-0098245C87A9}"/>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16399" name="Picture 97">
            <a:extLst>
              <a:ext uri="{FF2B5EF4-FFF2-40B4-BE49-F238E27FC236}">
                <a16:creationId xmlns:a16="http://schemas.microsoft.com/office/drawing/2014/main" id="{87F7EF98-34A8-4ECB-8002-1280CFFB03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Text Box 98">
            <a:extLst>
              <a:ext uri="{FF2B5EF4-FFF2-40B4-BE49-F238E27FC236}">
                <a16:creationId xmlns:a16="http://schemas.microsoft.com/office/drawing/2014/main" id="{E045DDF2-C1B5-4D9A-BBDC-9E026E3394E2}"/>
              </a:ext>
            </a:extLst>
          </p:cNvPr>
          <p:cNvSpPr txBox="1">
            <a:spLocks noChangeArrowheads="1"/>
          </p:cNvSpPr>
          <p:nvPr/>
        </p:nvSpPr>
        <p:spPr bwMode="auto">
          <a:xfrm>
            <a:off x="8763000" y="6019800"/>
            <a:ext cx="30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7</a:t>
            </a:r>
            <a:endParaRPr lang="bg-BG" altLang="bg-BG">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122897"/>
                                        </p:tgtEl>
                                        <p:attrNameLst>
                                          <p:attrName>style.visibility</p:attrName>
                                        </p:attrNameLst>
                                      </p:cBhvr>
                                      <p:to>
                                        <p:strVal val="visible"/>
                                      </p:to>
                                    </p:set>
                                    <p:animEffect transition="in" filter="box(in)">
                                      <p:cBhvr>
                                        <p:cTn id="7" dur="500"/>
                                        <p:tgtEl>
                                          <p:spTgt spid="122897"/>
                                        </p:tgtEl>
                                      </p:cBhvr>
                                    </p:animEffect>
                                  </p:childTnLst>
                                </p:cTn>
                              </p:par>
                            </p:childTnLst>
                          </p:cTn>
                        </p:par>
                        <p:par>
                          <p:cTn id="8" fill="hold" nodeType="afterGroup">
                            <p:stCondLst>
                              <p:cond delay="1000"/>
                            </p:stCondLst>
                            <p:childTnLst>
                              <p:par>
                                <p:cTn id="9" presetID="17" presetClass="entr" presetSubtype="2" fill="hold" grpId="0" nodeType="afterEffect">
                                  <p:stCondLst>
                                    <p:cond delay="1000"/>
                                  </p:stCondLst>
                                  <p:childTnLst>
                                    <p:set>
                                      <p:cBhvr>
                                        <p:cTn id="10" dur="1" fill="hold">
                                          <p:stCondLst>
                                            <p:cond delay="0"/>
                                          </p:stCondLst>
                                        </p:cTn>
                                        <p:tgtEl>
                                          <p:spTgt spid="122898"/>
                                        </p:tgtEl>
                                        <p:attrNameLst>
                                          <p:attrName>style.visibility</p:attrName>
                                        </p:attrNameLst>
                                      </p:cBhvr>
                                      <p:to>
                                        <p:strVal val="visible"/>
                                      </p:to>
                                    </p:set>
                                    <p:anim calcmode="lin" valueType="num">
                                      <p:cBhvr>
                                        <p:cTn id="11" dur="500" fill="hold"/>
                                        <p:tgtEl>
                                          <p:spTgt spid="122898"/>
                                        </p:tgtEl>
                                        <p:attrNameLst>
                                          <p:attrName>ppt_x</p:attrName>
                                        </p:attrNameLst>
                                      </p:cBhvr>
                                      <p:tavLst>
                                        <p:tav tm="0">
                                          <p:val>
                                            <p:strVal val="#ppt_x+#ppt_w/2"/>
                                          </p:val>
                                        </p:tav>
                                        <p:tav tm="100000">
                                          <p:val>
                                            <p:strVal val="#ppt_x"/>
                                          </p:val>
                                        </p:tav>
                                      </p:tavLst>
                                    </p:anim>
                                    <p:anim calcmode="lin" valueType="num">
                                      <p:cBhvr>
                                        <p:cTn id="12" dur="500" fill="hold"/>
                                        <p:tgtEl>
                                          <p:spTgt spid="122898"/>
                                        </p:tgtEl>
                                        <p:attrNameLst>
                                          <p:attrName>ppt_y</p:attrName>
                                        </p:attrNameLst>
                                      </p:cBhvr>
                                      <p:tavLst>
                                        <p:tav tm="0">
                                          <p:val>
                                            <p:strVal val="#ppt_y"/>
                                          </p:val>
                                        </p:tav>
                                        <p:tav tm="100000">
                                          <p:val>
                                            <p:strVal val="#ppt_y"/>
                                          </p:val>
                                        </p:tav>
                                      </p:tavLst>
                                    </p:anim>
                                    <p:anim calcmode="lin" valueType="num">
                                      <p:cBhvr>
                                        <p:cTn id="13" dur="500" fill="hold"/>
                                        <p:tgtEl>
                                          <p:spTgt spid="122898"/>
                                        </p:tgtEl>
                                        <p:attrNameLst>
                                          <p:attrName>ppt_w</p:attrName>
                                        </p:attrNameLst>
                                      </p:cBhvr>
                                      <p:tavLst>
                                        <p:tav tm="0">
                                          <p:val>
                                            <p:fltVal val="0"/>
                                          </p:val>
                                        </p:tav>
                                        <p:tav tm="100000">
                                          <p:val>
                                            <p:strVal val="#ppt_w"/>
                                          </p:val>
                                        </p:tav>
                                      </p:tavLst>
                                    </p:anim>
                                    <p:anim calcmode="lin" valueType="num">
                                      <p:cBhvr>
                                        <p:cTn id="14" dur="500" fill="hold"/>
                                        <p:tgtEl>
                                          <p:spTgt spid="122898"/>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2500"/>
                            </p:stCondLst>
                            <p:childTnLst>
                              <p:par>
                                <p:cTn id="16" presetID="17" presetClass="entr" presetSubtype="2" fill="hold" grpId="0" nodeType="afterEffect">
                                  <p:stCondLst>
                                    <p:cond delay="1000"/>
                                  </p:stCondLst>
                                  <p:childTnLst>
                                    <p:set>
                                      <p:cBhvr>
                                        <p:cTn id="17" dur="1" fill="hold">
                                          <p:stCondLst>
                                            <p:cond delay="0"/>
                                          </p:stCondLst>
                                        </p:cTn>
                                        <p:tgtEl>
                                          <p:spTgt spid="122960"/>
                                        </p:tgtEl>
                                        <p:attrNameLst>
                                          <p:attrName>style.visibility</p:attrName>
                                        </p:attrNameLst>
                                      </p:cBhvr>
                                      <p:to>
                                        <p:strVal val="visible"/>
                                      </p:to>
                                    </p:set>
                                    <p:anim calcmode="lin" valueType="num">
                                      <p:cBhvr>
                                        <p:cTn id="18" dur="500" fill="hold"/>
                                        <p:tgtEl>
                                          <p:spTgt spid="122960"/>
                                        </p:tgtEl>
                                        <p:attrNameLst>
                                          <p:attrName>ppt_x</p:attrName>
                                        </p:attrNameLst>
                                      </p:cBhvr>
                                      <p:tavLst>
                                        <p:tav tm="0">
                                          <p:val>
                                            <p:strVal val="#ppt_x+#ppt_w/2"/>
                                          </p:val>
                                        </p:tav>
                                        <p:tav tm="100000">
                                          <p:val>
                                            <p:strVal val="#ppt_x"/>
                                          </p:val>
                                        </p:tav>
                                      </p:tavLst>
                                    </p:anim>
                                    <p:anim calcmode="lin" valueType="num">
                                      <p:cBhvr>
                                        <p:cTn id="19" dur="500" fill="hold"/>
                                        <p:tgtEl>
                                          <p:spTgt spid="122960"/>
                                        </p:tgtEl>
                                        <p:attrNameLst>
                                          <p:attrName>ppt_y</p:attrName>
                                        </p:attrNameLst>
                                      </p:cBhvr>
                                      <p:tavLst>
                                        <p:tav tm="0">
                                          <p:val>
                                            <p:strVal val="#ppt_y"/>
                                          </p:val>
                                        </p:tav>
                                        <p:tav tm="100000">
                                          <p:val>
                                            <p:strVal val="#ppt_y"/>
                                          </p:val>
                                        </p:tav>
                                      </p:tavLst>
                                    </p:anim>
                                    <p:anim calcmode="lin" valueType="num">
                                      <p:cBhvr>
                                        <p:cTn id="20" dur="500" fill="hold"/>
                                        <p:tgtEl>
                                          <p:spTgt spid="122960"/>
                                        </p:tgtEl>
                                        <p:attrNameLst>
                                          <p:attrName>ppt_w</p:attrName>
                                        </p:attrNameLst>
                                      </p:cBhvr>
                                      <p:tavLst>
                                        <p:tav tm="0">
                                          <p:val>
                                            <p:fltVal val="0"/>
                                          </p:val>
                                        </p:tav>
                                        <p:tav tm="100000">
                                          <p:val>
                                            <p:strVal val="#ppt_w"/>
                                          </p:val>
                                        </p:tav>
                                      </p:tavLst>
                                    </p:anim>
                                    <p:anim calcmode="lin" valueType="num">
                                      <p:cBhvr>
                                        <p:cTn id="21" dur="500" fill="hold"/>
                                        <p:tgtEl>
                                          <p:spTgt spid="122960"/>
                                        </p:tgtEl>
                                        <p:attrNameLst>
                                          <p:attrName>ppt_h</p:attrName>
                                        </p:attrNameLst>
                                      </p:cBhvr>
                                      <p:tavLst>
                                        <p:tav tm="0">
                                          <p:val>
                                            <p:strVal val="#ppt_h"/>
                                          </p:val>
                                        </p:tav>
                                        <p:tav tm="100000">
                                          <p:val>
                                            <p:strVal val="#ppt_h"/>
                                          </p:val>
                                        </p:tav>
                                      </p:tavLst>
                                    </p:anim>
                                  </p:childTnLst>
                                </p:cTn>
                              </p:par>
                            </p:childTnLst>
                          </p:cTn>
                        </p:par>
                        <p:par>
                          <p:cTn id="22" fill="hold" nodeType="afterGroup">
                            <p:stCondLst>
                              <p:cond delay="4000"/>
                            </p:stCondLst>
                            <p:childTnLst>
                              <p:par>
                                <p:cTn id="23" presetID="17" presetClass="entr" presetSubtype="2" fill="hold" grpId="0" nodeType="afterEffect">
                                  <p:stCondLst>
                                    <p:cond delay="1000"/>
                                  </p:stCondLst>
                                  <p:childTnLst>
                                    <p:set>
                                      <p:cBhvr>
                                        <p:cTn id="24" dur="1" fill="hold">
                                          <p:stCondLst>
                                            <p:cond delay="0"/>
                                          </p:stCondLst>
                                        </p:cTn>
                                        <p:tgtEl>
                                          <p:spTgt spid="122916"/>
                                        </p:tgtEl>
                                        <p:attrNameLst>
                                          <p:attrName>style.visibility</p:attrName>
                                        </p:attrNameLst>
                                      </p:cBhvr>
                                      <p:to>
                                        <p:strVal val="visible"/>
                                      </p:to>
                                    </p:set>
                                    <p:anim calcmode="lin" valueType="num">
                                      <p:cBhvr>
                                        <p:cTn id="25" dur="500" fill="hold"/>
                                        <p:tgtEl>
                                          <p:spTgt spid="122916"/>
                                        </p:tgtEl>
                                        <p:attrNameLst>
                                          <p:attrName>ppt_x</p:attrName>
                                        </p:attrNameLst>
                                      </p:cBhvr>
                                      <p:tavLst>
                                        <p:tav tm="0">
                                          <p:val>
                                            <p:strVal val="#ppt_x+#ppt_w/2"/>
                                          </p:val>
                                        </p:tav>
                                        <p:tav tm="100000">
                                          <p:val>
                                            <p:strVal val="#ppt_x"/>
                                          </p:val>
                                        </p:tav>
                                      </p:tavLst>
                                    </p:anim>
                                    <p:anim calcmode="lin" valueType="num">
                                      <p:cBhvr>
                                        <p:cTn id="26" dur="500" fill="hold"/>
                                        <p:tgtEl>
                                          <p:spTgt spid="122916"/>
                                        </p:tgtEl>
                                        <p:attrNameLst>
                                          <p:attrName>ppt_y</p:attrName>
                                        </p:attrNameLst>
                                      </p:cBhvr>
                                      <p:tavLst>
                                        <p:tav tm="0">
                                          <p:val>
                                            <p:strVal val="#ppt_y"/>
                                          </p:val>
                                        </p:tav>
                                        <p:tav tm="100000">
                                          <p:val>
                                            <p:strVal val="#ppt_y"/>
                                          </p:val>
                                        </p:tav>
                                      </p:tavLst>
                                    </p:anim>
                                    <p:anim calcmode="lin" valueType="num">
                                      <p:cBhvr>
                                        <p:cTn id="27" dur="500" fill="hold"/>
                                        <p:tgtEl>
                                          <p:spTgt spid="122916"/>
                                        </p:tgtEl>
                                        <p:attrNameLst>
                                          <p:attrName>ppt_w</p:attrName>
                                        </p:attrNameLst>
                                      </p:cBhvr>
                                      <p:tavLst>
                                        <p:tav tm="0">
                                          <p:val>
                                            <p:fltVal val="0"/>
                                          </p:val>
                                        </p:tav>
                                        <p:tav tm="100000">
                                          <p:val>
                                            <p:strVal val="#ppt_w"/>
                                          </p:val>
                                        </p:tav>
                                      </p:tavLst>
                                    </p:anim>
                                    <p:anim calcmode="lin" valueType="num">
                                      <p:cBhvr>
                                        <p:cTn id="28" dur="500" fill="hold"/>
                                        <p:tgtEl>
                                          <p:spTgt spid="122916"/>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5500"/>
                            </p:stCondLst>
                            <p:childTnLst>
                              <p:par>
                                <p:cTn id="30" presetID="17" presetClass="entr" presetSubtype="2" fill="hold" grpId="0" nodeType="afterEffect">
                                  <p:stCondLst>
                                    <p:cond delay="1000"/>
                                  </p:stCondLst>
                                  <p:childTnLst>
                                    <p:set>
                                      <p:cBhvr>
                                        <p:cTn id="31" dur="1" fill="hold">
                                          <p:stCondLst>
                                            <p:cond delay="0"/>
                                          </p:stCondLst>
                                        </p:cTn>
                                        <p:tgtEl>
                                          <p:spTgt spid="122934"/>
                                        </p:tgtEl>
                                        <p:attrNameLst>
                                          <p:attrName>style.visibility</p:attrName>
                                        </p:attrNameLst>
                                      </p:cBhvr>
                                      <p:to>
                                        <p:strVal val="visible"/>
                                      </p:to>
                                    </p:set>
                                    <p:anim calcmode="lin" valueType="num">
                                      <p:cBhvr>
                                        <p:cTn id="32" dur="500" fill="hold"/>
                                        <p:tgtEl>
                                          <p:spTgt spid="122934"/>
                                        </p:tgtEl>
                                        <p:attrNameLst>
                                          <p:attrName>ppt_x</p:attrName>
                                        </p:attrNameLst>
                                      </p:cBhvr>
                                      <p:tavLst>
                                        <p:tav tm="0">
                                          <p:val>
                                            <p:strVal val="#ppt_x+#ppt_w/2"/>
                                          </p:val>
                                        </p:tav>
                                        <p:tav tm="100000">
                                          <p:val>
                                            <p:strVal val="#ppt_x"/>
                                          </p:val>
                                        </p:tav>
                                      </p:tavLst>
                                    </p:anim>
                                    <p:anim calcmode="lin" valueType="num">
                                      <p:cBhvr>
                                        <p:cTn id="33" dur="500" fill="hold"/>
                                        <p:tgtEl>
                                          <p:spTgt spid="122934"/>
                                        </p:tgtEl>
                                        <p:attrNameLst>
                                          <p:attrName>ppt_y</p:attrName>
                                        </p:attrNameLst>
                                      </p:cBhvr>
                                      <p:tavLst>
                                        <p:tav tm="0">
                                          <p:val>
                                            <p:strVal val="#ppt_y"/>
                                          </p:val>
                                        </p:tav>
                                        <p:tav tm="100000">
                                          <p:val>
                                            <p:strVal val="#ppt_y"/>
                                          </p:val>
                                        </p:tav>
                                      </p:tavLst>
                                    </p:anim>
                                    <p:anim calcmode="lin" valueType="num">
                                      <p:cBhvr>
                                        <p:cTn id="34" dur="500" fill="hold"/>
                                        <p:tgtEl>
                                          <p:spTgt spid="122934"/>
                                        </p:tgtEl>
                                        <p:attrNameLst>
                                          <p:attrName>ppt_w</p:attrName>
                                        </p:attrNameLst>
                                      </p:cBhvr>
                                      <p:tavLst>
                                        <p:tav tm="0">
                                          <p:val>
                                            <p:fltVal val="0"/>
                                          </p:val>
                                        </p:tav>
                                        <p:tav tm="100000">
                                          <p:val>
                                            <p:strVal val="#ppt_w"/>
                                          </p:val>
                                        </p:tav>
                                      </p:tavLst>
                                    </p:anim>
                                    <p:anim calcmode="lin" valueType="num">
                                      <p:cBhvr>
                                        <p:cTn id="35" dur="500" fill="hold"/>
                                        <p:tgtEl>
                                          <p:spTgt spid="1229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7" grpId="0" animBg="1" autoUpdateAnimBg="0"/>
      <p:bldP spid="122898" grpId="0" animBg="1" autoUpdateAnimBg="0"/>
      <p:bldP spid="122916" grpId="0" animBg="1" autoUpdateAnimBg="0"/>
      <p:bldP spid="122934" grpId="0" animBg="1" autoUpdateAnimBg="0"/>
      <p:bldP spid="122960"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a:extLst>
              <a:ext uri="{FF2B5EF4-FFF2-40B4-BE49-F238E27FC236}">
                <a16:creationId xmlns:a16="http://schemas.microsoft.com/office/drawing/2014/main" id="{C9F9AFEC-681F-45C7-84FA-ECF300274A6E}"/>
              </a:ext>
            </a:extLst>
          </p:cNvPr>
          <p:cNvSpPr>
            <a:spLocks noChangeArrowheads="1"/>
          </p:cNvSpPr>
          <p:nvPr/>
        </p:nvSpPr>
        <p:spPr bwMode="auto">
          <a:xfrm rot="10800000">
            <a:off x="1524000" y="2819400"/>
            <a:ext cx="7239000" cy="1524000"/>
          </a:xfrm>
          <a:prstGeom prst="homePlate">
            <a:avLst>
              <a:gd name="adj" fmla="val 118750"/>
            </a:avLst>
          </a:prstGeom>
          <a:solidFill>
            <a:srgbClr val="CC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bg-BG" altLang="bg-BG" sz="2400" b="1"/>
              <a:t>Набиране на висилка </a:t>
            </a:r>
            <a:endParaRPr lang="bg-BG" altLang="bg-BG" sz="2400"/>
          </a:p>
        </p:txBody>
      </p:sp>
      <p:grpSp>
        <p:nvGrpSpPr>
          <p:cNvPr id="18435" name="Group 3">
            <a:extLst>
              <a:ext uri="{FF2B5EF4-FFF2-40B4-BE49-F238E27FC236}">
                <a16:creationId xmlns:a16="http://schemas.microsoft.com/office/drawing/2014/main" id="{09945ADF-5C26-4C6F-B3D4-4BCFAFC07DAB}"/>
              </a:ext>
            </a:extLst>
          </p:cNvPr>
          <p:cNvGrpSpPr>
            <a:grpSpLocks/>
          </p:cNvGrpSpPr>
          <p:nvPr/>
        </p:nvGrpSpPr>
        <p:grpSpPr bwMode="auto">
          <a:xfrm>
            <a:off x="0" y="-76200"/>
            <a:ext cx="9220200" cy="6911975"/>
            <a:chOff x="0" y="-17"/>
            <a:chExt cx="5808" cy="4354"/>
          </a:xfrm>
        </p:grpSpPr>
        <p:pic>
          <p:nvPicPr>
            <p:cNvPr id="18447" name="Picture 4" descr="KAMUFL-55">
              <a:extLst>
                <a:ext uri="{FF2B5EF4-FFF2-40B4-BE49-F238E27FC236}">
                  <a16:creationId xmlns:a16="http://schemas.microsoft.com/office/drawing/2014/main" id="{AF84FD82-1BF7-4917-BD9E-6F0573C93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5" descr="OSNOWA-gore">
              <a:extLst>
                <a:ext uri="{FF2B5EF4-FFF2-40B4-BE49-F238E27FC236}">
                  <a16:creationId xmlns:a16="http://schemas.microsoft.com/office/drawing/2014/main" id="{FFC6849B-C63F-49BA-8B1F-6BC2A06AF6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6" descr="OSNOWA-dolu">
              <a:extLst>
                <a:ext uri="{FF2B5EF4-FFF2-40B4-BE49-F238E27FC236}">
                  <a16:creationId xmlns:a16="http://schemas.microsoft.com/office/drawing/2014/main" id="{042AE5DF-2625-405F-8DE0-9DB686589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Text Box 7">
              <a:extLst>
                <a:ext uri="{FF2B5EF4-FFF2-40B4-BE49-F238E27FC236}">
                  <a16:creationId xmlns:a16="http://schemas.microsoft.com/office/drawing/2014/main" id="{1DE30C5D-3A7A-4899-8F65-EBD74BBA78F7}"/>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18451" name="Picture 8" descr="OSNOWA-dolu-gore">
              <a:extLst>
                <a:ext uri="{FF2B5EF4-FFF2-40B4-BE49-F238E27FC236}">
                  <a16:creationId xmlns:a16="http://schemas.microsoft.com/office/drawing/2014/main" id="{B606FF0E-1BC7-4E92-A2A2-11D0DFF048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2" name="Picture 9" descr="OSNOWA-dolu-gore">
              <a:extLst>
                <a:ext uri="{FF2B5EF4-FFF2-40B4-BE49-F238E27FC236}">
                  <a16:creationId xmlns:a16="http://schemas.microsoft.com/office/drawing/2014/main" id="{745023A2-A512-4A9C-BF0F-8CEDD4AEEC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0907" name="Text Box 75">
            <a:extLst>
              <a:ext uri="{FF2B5EF4-FFF2-40B4-BE49-F238E27FC236}">
                <a16:creationId xmlns:a16="http://schemas.microsoft.com/office/drawing/2014/main" id="{467868DC-37E4-43A7-B675-B2121F509929}"/>
              </a:ext>
            </a:extLst>
          </p:cNvPr>
          <p:cNvSpPr txBox="1">
            <a:spLocks noChangeArrowheads="1"/>
          </p:cNvSpPr>
          <p:nvPr/>
        </p:nvSpPr>
        <p:spPr bwMode="auto">
          <a:xfrm>
            <a:off x="381000" y="1371600"/>
            <a:ext cx="80772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bg-BG" altLang="bg-BG" sz="2000" b="1" i="1">
                <a:cs typeface="Times New Roman" panose="02020603050405020304" pitchFamily="18" charset="0"/>
              </a:rPr>
              <a:t>ОЦЕНЯВАНЕТО СЕ ИЗВЪРШВА ПО ТОЧКОВА СИСТЕМА.</a:t>
            </a:r>
          </a:p>
          <a:p>
            <a:pPr algn="ctr" eaLnBrk="1" hangingPunct="1"/>
            <a:endParaRPr lang="bg-BG" altLang="bg-BG" sz="2000" b="1" i="1">
              <a:cs typeface="Times New Roman" panose="02020603050405020304" pitchFamily="18" charset="0"/>
            </a:endParaRPr>
          </a:p>
          <a:p>
            <a:pPr algn="ctr" eaLnBrk="1" hangingPunct="1"/>
            <a:r>
              <a:rPr lang="bg-BG" altLang="bg-BG" b="1">
                <a:cs typeface="Times New Roman" panose="02020603050405020304" pitchFamily="18" charset="0"/>
              </a:rPr>
              <a:t>ОЦЕНКАТА ОТ ИЗПИТА СЕ ФОРМИРА КАТО СБОР ОТ ТОЧКИ ПО ОТДЕЛНИТЕ ДИСЦИПЛИНИ, КАКТО СЛЕДВА:</a:t>
            </a:r>
          </a:p>
        </p:txBody>
      </p:sp>
      <p:sp>
        <p:nvSpPr>
          <p:cNvPr id="120908" name="Text Box 76">
            <a:extLst>
              <a:ext uri="{FF2B5EF4-FFF2-40B4-BE49-F238E27FC236}">
                <a16:creationId xmlns:a16="http://schemas.microsoft.com/office/drawing/2014/main" id="{A786C908-4AFA-42BD-AE05-9F5E8FA7C936}"/>
              </a:ext>
            </a:extLst>
          </p:cNvPr>
          <p:cNvSpPr txBox="1">
            <a:spLocks noChangeArrowheads="1"/>
          </p:cNvSpPr>
          <p:nvPr/>
        </p:nvSpPr>
        <p:spPr bwMode="auto">
          <a:xfrm>
            <a:off x="381000" y="3124200"/>
            <a:ext cx="65849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anose="05000000000000000000" pitchFamily="2" charset="2"/>
              <a:buChar char="Ø"/>
            </a:pPr>
            <a:r>
              <a:rPr lang="bg-BG" altLang="bg-BG" b="1" i="1">
                <a:latin typeface="Arial" panose="020B0604020202020204" pitchFamily="34" charset="0"/>
              </a:rPr>
              <a:t> </a:t>
            </a:r>
            <a:r>
              <a:rPr lang="bg-BG" altLang="bg-BG" b="1" i="1">
                <a:cs typeface="Times New Roman" panose="02020603050405020304" pitchFamily="18" charset="0"/>
              </a:rPr>
              <a:t>НЕ УДОВЛЕТВОРИЛ (2.00) – ПОД 200 ТОЧКИ;</a:t>
            </a:r>
            <a:r>
              <a:rPr lang="en-US" altLang="bg-BG" b="1" i="1">
                <a:cs typeface="Times New Roman" panose="02020603050405020304" pitchFamily="18" charset="0"/>
              </a:rPr>
              <a:t>		</a:t>
            </a:r>
            <a:endParaRPr lang="bg-BG" altLang="bg-BG" b="1" i="1">
              <a:cs typeface="Times New Roman" panose="02020603050405020304" pitchFamily="18" charset="0"/>
            </a:endParaRPr>
          </a:p>
          <a:p>
            <a:pPr eaLnBrk="1" hangingPunct="1">
              <a:buFont typeface="Wingdings" panose="05000000000000000000" pitchFamily="2" charset="2"/>
              <a:buNone/>
            </a:pPr>
            <a:endParaRPr lang="bg-BG" altLang="bg-BG" b="1" i="1">
              <a:cs typeface="Times New Roman" panose="02020603050405020304" pitchFamily="18" charset="0"/>
            </a:endParaRPr>
          </a:p>
          <a:p>
            <a:pPr eaLnBrk="1" hangingPunct="1">
              <a:buFont typeface="Wingdings" panose="05000000000000000000" pitchFamily="2" charset="2"/>
              <a:buChar char="Ø"/>
            </a:pPr>
            <a:r>
              <a:rPr lang="bg-BG" altLang="bg-BG" b="1" i="1">
                <a:cs typeface="Times New Roman" panose="02020603050405020304" pitchFamily="18" charset="0"/>
              </a:rPr>
              <a:t> СРЕДЕН (3.00) – ОТ 200 ДО 249 ТОЧКИ;</a:t>
            </a:r>
          </a:p>
          <a:p>
            <a:pPr eaLnBrk="1" hangingPunct="1">
              <a:buFont typeface="Wingdings" panose="05000000000000000000" pitchFamily="2" charset="2"/>
              <a:buNone/>
            </a:pPr>
            <a:endParaRPr lang="bg-BG" altLang="bg-BG" b="1" i="1">
              <a:cs typeface="Times New Roman" panose="02020603050405020304" pitchFamily="18" charset="0"/>
            </a:endParaRPr>
          </a:p>
          <a:p>
            <a:pPr eaLnBrk="1" hangingPunct="1">
              <a:buFont typeface="Wingdings" panose="05000000000000000000" pitchFamily="2" charset="2"/>
              <a:buChar char="Ø"/>
            </a:pPr>
            <a:r>
              <a:rPr lang="bg-BG" altLang="bg-BG" b="1" i="1">
                <a:cs typeface="Times New Roman" panose="02020603050405020304" pitchFamily="18" charset="0"/>
              </a:rPr>
              <a:t> УДОВЛЕТВОРИЛ (4.00) – ОТ 250 ДО 299 ТОЧКИ;</a:t>
            </a:r>
          </a:p>
          <a:p>
            <a:pPr eaLnBrk="1" hangingPunct="1">
              <a:buFont typeface="Wingdings" panose="05000000000000000000" pitchFamily="2" charset="2"/>
              <a:buNone/>
            </a:pPr>
            <a:endParaRPr lang="bg-BG" altLang="bg-BG" b="1" i="1">
              <a:cs typeface="Times New Roman" panose="02020603050405020304" pitchFamily="18" charset="0"/>
            </a:endParaRPr>
          </a:p>
          <a:p>
            <a:pPr eaLnBrk="1" hangingPunct="1">
              <a:buFont typeface="Wingdings" panose="05000000000000000000" pitchFamily="2" charset="2"/>
              <a:buChar char="Ø"/>
            </a:pPr>
            <a:r>
              <a:rPr lang="bg-BG" altLang="bg-BG" b="1" i="1">
                <a:cs typeface="Times New Roman" panose="02020603050405020304" pitchFamily="18" charset="0"/>
              </a:rPr>
              <a:t> ОТЛИЧЕН (5.00) – НАД 300 ТОЧКИ.</a:t>
            </a:r>
            <a:r>
              <a:rPr lang="en-US" altLang="bg-BG" b="1" i="1">
                <a:cs typeface="Times New Roman" panose="02020603050405020304" pitchFamily="18" charset="0"/>
              </a:rPr>
              <a:t>			</a:t>
            </a:r>
            <a:endParaRPr lang="bg-BG" altLang="bg-BG" b="1" i="1">
              <a:cs typeface="Times New Roman" panose="02020603050405020304" pitchFamily="18" charset="0"/>
            </a:endParaRPr>
          </a:p>
        </p:txBody>
      </p:sp>
      <p:pic>
        <p:nvPicPr>
          <p:cNvPr id="120909" name="Picture 77" descr="atletik020">
            <a:extLst>
              <a:ext uri="{FF2B5EF4-FFF2-40B4-BE49-F238E27FC236}">
                <a16:creationId xmlns:a16="http://schemas.microsoft.com/office/drawing/2014/main" id="{B1572821-E354-4C93-BD41-20EECBDE0AD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00800" y="3181350"/>
            <a:ext cx="2362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910" name="Picture 78" descr="atletik023">
            <a:extLst>
              <a:ext uri="{FF2B5EF4-FFF2-40B4-BE49-F238E27FC236}">
                <a16:creationId xmlns:a16="http://schemas.microsoft.com/office/drawing/2014/main" id="{B597E2FA-64BE-4066-AE5B-F8193CCE616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4572000"/>
            <a:ext cx="11922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7" descr="Picture2">
            <a:extLst>
              <a:ext uri="{FF2B5EF4-FFF2-40B4-BE49-F238E27FC236}">
                <a16:creationId xmlns:a16="http://schemas.microsoft.com/office/drawing/2014/main" id="{C914F740-6E93-474E-BB9E-AECA8C9C40F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WordArt 88">
            <a:extLst>
              <a:ext uri="{FF2B5EF4-FFF2-40B4-BE49-F238E27FC236}">
                <a16:creationId xmlns:a16="http://schemas.microsoft.com/office/drawing/2014/main" id="{ABB44720-BD17-4743-BD83-A493A699FE2D}"/>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18442" name="WordArt 89">
            <a:extLst>
              <a:ext uri="{FF2B5EF4-FFF2-40B4-BE49-F238E27FC236}">
                <a16:creationId xmlns:a16="http://schemas.microsoft.com/office/drawing/2014/main" id="{56E87353-B9E3-41B7-B4B4-5E32BDEF1A39}"/>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18443" name="Text Box 91">
            <a:extLst>
              <a:ext uri="{FF2B5EF4-FFF2-40B4-BE49-F238E27FC236}">
                <a16:creationId xmlns:a16="http://schemas.microsoft.com/office/drawing/2014/main" id="{9913DD98-EE6F-42E7-B8A5-71ABA1DED3D0}"/>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18444" name="Line 92">
            <a:extLst>
              <a:ext uri="{FF2B5EF4-FFF2-40B4-BE49-F238E27FC236}">
                <a16:creationId xmlns:a16="http://schemas.microsoft.com/office/drawing/2014/main" id="{E98A4F61-9318-4904-BE6F-715790DCAF7E}"/>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18445" name="Picture 93">
            <a:extLst>
              <a:ext uri="{FF2B5EF4-FFF2-40B4-BE49-F238E27FC236}">
                <a16:creationId xmlns:a16="http://schemas.microsoft.com/office/drawing/2014/main" id="{5F6C7D8C-D3F3-4FDA-AE31-1AA9994942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6" name="Text Box 94">
            <a:extLst>
              <a:ext uri="{FF2B5EF4-FFF2-40B4-BE49-F238E27FC236}">
                <a16:creationId xmlns:a16="http://schemas.microsoft.com/office/drawing/2014/main" id="{0464C3E3-2E16-4B00-B924-00D259DD7788}"/>
              </a:ext>
            </a:extLst>
          </p:cNvPr>
          <p:cNvSpPr txBox="1">
            <a:spLocks noChangeArrowheads="1"/>
          </p:cNvSpPr>
          <p:nvPr/>
        </p:nvSpPr>
        <p:spPr bwMode="auto">
          <a:xfrm>
            <a:off x="8686800" y="6034088"/>
            <a:ext cx="381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bg-BG">
                <a:solidFill>
                  <a:srgbClr val="FF0000"/>
                </a:solidFill>
              </a:rPr>
              <a:t>8</a:t>
            </a:r>
            <a:endParaRPr lang="bg-BG" altLang="bg-BG">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120907"/>
                                        </p:tgtEl>
                                        <p:attrNameLst>
                                          <p:attrName>style.visibility</p:attrName>
                                        </p:attrNameLst>
                                      </p:cBhvr>
                                      <p:to>
                                        <p:strVal val="visible"/>
                                      </p:to>
                                    </p:set>
                                    <p:anim calcmode="discrete" valueType="clr">
                                      <p:cBhvr override="childStyle">
                                        <p:cTn id="7" dur="80"/>
                                        <p:tgtEl>
                                          <p:spTgt spid="120907"/>
                                        </p:tgtEl>
                                        <p:attrNameLst>
                                          <p:attrName>style.color</p:attrName>
                                        </p:attrNameLst>
                                      </p:cBhvr>
                                      <p:tavLst>
                                        <p:tav tm="0">
                                          <p:val>
                                            <p:clrVal>
                                              <a:srgbClr val="FF0000"/>
                                            </p:clrVal>
                                          </p:val>
                                        </p:tav>
                                        <p:tav tm="50000">
                                          <p:val>
                                            <p:clrVal>
                                              <a:srgbClr val="FFFF66"/>
                                            </p:clrVal>
                                          </p:val>
                                        </p:tav>
                                      </p:tavLst>
                                    </p:anim>
                                    <p:anim calcmode="discrete" valueType="clr">
                                      <p:cBhvr>
                                        <p:cTn id="8" dur="80"/>
                                        <p:tgtEl>
                                          <p:spTgt spid="120907"/>
                                        </p:tgtEl>
                                        <p:attrNameLst>
                                          <p:attrName>fillcolor</p:attrName>
                                        </p:attrNameLst>
                                      </p:cBhvr>
                                      <p:tavLst>
                                        <p:tav tm="0">
                                          <p:val>
                                            <p:clrVal>
                                              <a:schemeClr val="accent2"/>
                                            </p:clrVal>
                                          </p:val>
                                        </p:tav>
                                        <p:tav tm="50000">
                                          <p:val>
                                            <p:clrVal>
                                              <a:schemeClr val="hlink"/>
                                            </p:clrVal>
                                          </p:val>
                                        </p:tav>
                                      </p:tavLst>
                                    </p:anim>
                                    <p:set>
                                      <p:cBhvr>
                                        <p:cTn id="9" dur="80"/>
                                        <p:tgtEl>
                                          <p:spTgt spid="120907"/>
                                        </p:tgtEl>
                                        <p:attrNameLst>
                                          <p:attrName>fill.type</p:attrName>
                                        </p:attrNameLst>
                                      </p:cBhvr>
                                      <p:to>
                                        <p:strVal val="solid"/>
                                      </p:to>
                                    </p:set>
                                  </p:childTnLst>
                                </p:cTn>
                              </p:par>
                            </p:childTnLst>
                          </p:cTn>
                        </p:par>
                        <p:par>
                          <p:cTn id="10" fill="hold" nodeType="afterGroup">
                            <p:stCondLst>
                              <p:cond delay="4520"/>
                            </p:stCondLst>
                            <p:childTnLst>
                              <p:par>
                                <p:cTn id="11" presetID="12" presetClass="entr" presetSubtype="4" fill="hold" nodeType="afterEffect">
                                  <p:stCondLst>
                                    <p:cond delay="0"/>
                                  </p:stCondLst>
                                  <p:childTnLst>
                                    <p:set>
                                      <p:cBhvr>
                                        <p:cTn id="12" dur="1" fill="hold">
                                          <p:stCondLst>
                                            <p:cond delay="0"/>
                                          </p:stCondLst>
                                        </p:cTn>
                                        <p:tgtEl>
                                          <p:spTgt spid="120909"/>
                                        </p:tgtEl>
                                        <p:attrNameLst>
                                          <p:attrName>style.visibility</p:attrName>
                                        </p:attrNameLst>
                                      </p:cBhvr>
                                      <p:to>
                                        <p:strVal val="visible"/>
                                      </p:to>
                                    </p:set>
                                    <p:animEffect transition="in" filter="slide(fromBottom)">
                                      <p:cBhvr>
                                        <p:cTn id="13" dur="500"/>
                                        <p:tgtEl>
                                          <p:spTgt spid="120909"/>
                                        </p:tgtEl>
                                      </p:cBhvr>
                                    </p:animEffect>
                                  </p:childTnLst>
                                </p:cTn>
                              </p:par>
                            </p:childTnLst>
                          </p:cTn>
                        </p:par>
                        <p:par>
                          <p:cTn id="14" fill="hold" nodeType="afterGroup">
                            <p:stCondLst>
                              <p:cond delay="5020"/>
                            </p:stCondLst>
                            <p:childTnLst>
                              <p:par>
                                <p:cTn id="15" presetID="29" presetClass="entr" presetSubtype="0" fill="hold" nodeType="afterEffect">
                                  <p:stCondLst>
                                    <p:cond delay="500"/>
                                  </p:stCondLst>
                                  <p:childTnLst>
                                    <p:set>
                                      <p:cBhvr>
                                        <p:cTn id="16" dur="1" fill="hold">
                                          <p:stCondLst>
                                            <p:cond delay="0"/>
                                          </p:stCondLst>
                                        </p:cTn>
                                        <p:tgtEl>
                                          <p:spTgt spid="120908">
                                            <p:txEl>
                                              <p:pRg st="0" end="0"/>
                                            </p:txEl>
                                          </p:spTgt>
                                        </p:tgtEl>
                                        <p:attrNameLst>
                                          <p:attrName>style.visibility</p:attrName>
                                        </p:attrNameLst>
                                      </p:cBhvr>
                                      <p:to>
                                        <p:strVal val="visible"/>
                                      </p:to>
                                    </p:set>
                                    <p:anim calcmode="lin" valueType="num">
                                      <p:cBhvr>
                                        <p:cTn id="17" dur="2000" fill="hold"/>
                                        <p:tgtEl>
                                          <p:spTgt spid="120908">
                                            <p:txEl>
                                              <p:pRg st="0" end="0"/>
                                            </p:txEl>
                                          </p:spTgt>
                                        </p:tgtEl>
                                        <p:attrNameLst>
                                          <p:attrName>ppt_x</p:attrName>
                                        </p:attrNameLst>
                                      </p:cBhvr>
                                      <p:tavLst>
                                        <p:tav tm="0">
                                          <p:val>
                                            <p:strVal val="#ppt_x-.2"/>
                                          </p:val>
                                        </p:tav>
                                        <p:tav tm="100000">
                                          <p:val>
                                            <p:strVal val="#ppt_x"/>
                                          </p:val>
                                        </p:tav>
                                      </p:tavLst>
                                    </p:anim>
                                    <p:anim calcmode="lin" valueType="num">
                                      <p:cBhvr>
                                        <p:cTn id="18" dur="2000" fill="hold"/>
                                        <p:tgtEl>
                                          <p:spTgt spid="12090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2000"/>
                                        <p:tgtEl>
                                          <p:spTgt spid="120908">
                                            <p:txEl>
                                              <p:pRg st="0" end="0"/>
                                            </p:txEl>
                                          </p:spTgt>
                                        </p:tgtEl>
                                      </p:cBhvr>
                                    </p:animEffect>
                                  </p:childTnLst>
                                </p:cTn>
                              </p:par>
                            </p:childTnLst>
                          </p:cTn>
                        </p:par>
                        <p:par>
                          <p:cTn id="20" fill="hold" nodeType="afterGroup">
                            <p:stCondLst>
                              <p:cond delay="7520"/>
                            </p:stCondLst>
                            <p:childTnLst>
                              <p:par>
                                <p:cTn id="21" presetID="29" presetClass="entr" presetSubtype="0" fill="hold" nodeType="afterEffect">
                                  <p:stCondLst>
                                    <p:cond delay="500"/>
                                  </p:stCondLst>
                                  <p:childTnLst>
                                    <p:set>
                                      <p:cBhvr>
                                        <p:cTn id="22" dur="1" fill="hold">
                                          <p:stCondLst>
                                            <p:cond delay="0"/>
                                          </p:stCondLst>
                                        </p:cTn>
                                        <p:tgtEl>
                                          <p:spTgt spid="120908">
                                            <p:txEl>
                                              <p:pRg st="2" end="2"/>
                                            </p:txEl>
                                          </p:spTgt>
                                        </p:tgtEl>
                                        <p:attrNameLst>
                                          <p:attrName>style.visibility</p:attrName>
                                        </p:attrNameLst>
                                      </p:cBhvr>
                                      <p:to>
                                        <p:strVal val="visible"/>
                                      </p:to>
                                    </p:set>
                                    <p:anim calcmode="lin" valueType="num">
                                      <p:cBhvr>
                                        <p:cTn id="23" dur="2000" fill="hold"/>
                                        <p:tgtEl>
                                          <p:spTgt spid="120908">
                                            <p:txEl>
                                              <p:pRg st="2" end="2"/>
                                            </p:txEl>
                                          </p:spTgt>
                                        </p:tgtEl>
                                        <p:attrNameLst>
                                          <p:attrName>ppt_x</p:attrName>
                                        </p:attrNameLst>
                                      </p:cBhvr>
                                      <p:tavLst>
                                        <p:tav tm="0">
                                          <p:val>
                                            <p:strVal val="#ppt_x-.2"/>
                                          </p:val>
                                        </p:tav>
                                        <p:tav tm="100000">
                                          <p:val>
                                            <p:strVal val="#ppt_x"/>
                                          </p:val>
                                        </p:tav>
                                      </p:tavLst>
                                    </p:anim>
                                    <p:anim calcmode="lin" valueType="num">
                                      <p:cBhvr>
                                        <p:cTn id="24" dur="2000" fill="hold"/>
                                        <p:tgtEl>
                                          <p:spTgt spid="12090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5" dur="2000"/>
                                        <p:tgtEl>
                                          <p:spTgt spid="120908">
                                            <p:txEl>
                                              <p:pRg st="2" end="2"/>
                                            </p:txEl>
                                          </p:spTgt>
                                        </p:tgtEl>
                                      </p:cBhvr>
                                    </p:animEffect>
                                  </p:childTnLst>
                                </p:cTn>
                              </p:par>
                            </p:childTnLst>
                          </p:cTn>
                        </p:par>
                        <p:par>
                          <p:cTn id="26" fill="hold" nodeType="afterGroup">
                            <p:stCondLst>
                              <p:cond delay="10020"/>
                            </p:stCondLst>
                            <p:childTnLst>
                              <p:par>
                                <p:cTn id="27" presetID="29" presetClass="entr" presetSubtype="0" fill="hold" nodeType="afterEffect">
                                  <p:stCondLst>
                                    <p:cond delay="500"/>
                                  </p:stCondLst>
                                  <p:childTnLst>
                                    <p:set>
                                      <p:cBhvr>
                                        <p:cTn id="28" dur="1" fill="hold">
                                          <p:stCondLst>
                                            <p:cond delay="0"/>
                                          </p:stCondLst>
                                        </p:cTn>
                                        <p:tgtEl>
                                          <p:spTgt spid="120908">
                                            <p:txEl>
                                              <p:pRg st="4" end="4"/>
                                            </p:txEl>
                                          </p:spTgt>
                                        </p:tgtEl>
                                        <p:attrNameLst>
                                          <p:attrName>style.visibility</p:attrName>
                                        </p:attrNameLst>
                                      </p:cBhvr>
                                      <p:to>
                                        <p:strVal val="visible"/>
                                      </p:to>
                                    </p:set>
                                    <p:anim calcmode="lin" valueType="num">
                                      <p:cBhvr>
                                        <p:cTn id="29" dur="2000" fill="hold"/>
                                        <p:tgtEl>
                                          <p:spTgt spid="120908">
                                            <p:txEl>
                                              <p:pRg st="4" end="4"/>
                                            </p:txEl>
                                          </p:spTgt>
                                        </p:tgtEl>
                                        <p:attrNameLst>
                                          <p:attrName>ppt_x</p:attrName>
                                        </p:attrNameLst>
                                      </p:cBhvr>
                                      <p:tavLst>
                                        <p:tav tm="0">
                                          <p:val>
                                            <p:strVal val="#ppt_x-.2"/>
                                          </p:val>
                                        </p:tav>
                                        <p:tav tm="100000">
                                          <p:val>
                                            <p:strVal val="#ppt_x"/>
                                          </p:val>
                                        </p:tav>
                                      </p:tavLst>
                                    </p:anim>
                                    <p:anim calcmode="lin" valueType="num">
                                      <p:cBhvr>
                                        <p:cTn id="30" dur="2000" fill="hold"/>
                                        <p:tgtEl>
                                          <p:spTgt spid="120908">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1" dur="2000"/>
                                        <p:tgtEl>
                                          <p:spTgt spid="120908">
                                            <p:txEl>
                                              <p:pRg st="4" end="4"/>
                                            </p:txEl>
                                          </p:spTgt>
                                        </p:tgtEl>
                                      </p:cBhvr>
                                    </p:animEffect>
                                  </p:childTnLst>
                                </p:cTn>
                              </p:par>
                            </p:childTnLst>
                          </p:cTn>
                        </p:par>
                        <p:par>
                          <p:cTn id="32" fill="hold" nodeType="afterGroup">
                            <p:stCondLst>
                              <p:cond delay="12520"/>
                            </p:stCondLst>
                            <p:childTnLst>
                              <p:par>
                                <p:cTn id="33" presetID="2" presetClass="entr" presetSubtype="8" fill="hold" nodeType="afterEffect">
                                  <p:stCondLst>
                                    <p:cond delay="0"/>
                                  </p:stCondLst>
                                  <p:childTnLst>
                                    <p:set>
                                      <p:cBhvr>
                                        <p:cTn id="34" dur="1" fill="hold">
                                          <p:stCondLst>
                                            <p:cond delay="0"/>
                                          </p:stCondLst>
                                        </p:cTn>
                                        <p:tgtEl>
                                          <p:spTgt spid="120910"/>
                                        </p:tgtEl>
                                        <p:attrNameLst>
                                          <p:attrName>style.visibility</p:attrName>
                                        </p:attrNameLst>
                                      </p:cBhvr>
                                      <p:to>
                                        <p:strVal val="visible"/>
                                      </p:to>
                                    </p:set>
                                    <p:anim calcmode="lin" valueType="num">
                                      <p:cBhvr additive="base">
                                        <p:cTn id="35" dur="500" fill="hold"/>
                                        <p:tgtEl>
                                          <p:spTgt spid="120910"/>
                                        </p:tgtEl>
                                        <p:attrNameLst>
                                          <p:attrName>ppt_x</p:attrName>
                                        </p:attrNameLst>
                                      </p:cBhvr>
                                      <p:tavLst>
                                        <p:tav tm="0">
                                          <p:val>
                                            <p:strVal val="0-#ppt_w/2"/>
                                          </p:val>
                                        </p:tav>
                                        <p:tav tm="100000">
                                          <p:val>
                                            <p:strVal val="#ppt_x"/>
                                          </p:val>
                                        </p:tav>
                                      </p:tavLst>
                                    </p:anim>
                                    <p:anim calcmode="lin" valueType="num">
                                      <p:cBhvr additive="base">
                                        <p:cTn id="36" dur="500" fill="hold"/>
                                        <p:tgtEl>
                                          <p:spTgt spid="120910"/>
                                        </p:tgtEl>
                                        <p:attrNameLst>
                                          <p:attrName>ppt_y</p:attrName>
                                        </p:attrNameLst>
                                      </p:cBhvr>
                                      <p:tavLst>
                                        <p:tav tm="0">
                                          <p:val>
                                            <p:strVal val="#ppt_y"/>
                                          </p:val>
                                        </p:tav>
                                        <p:tav tm="100000">
                                          <p:val>
                                            <p:strVal val="#ppt_y"/>
                                          </p:val>
                                        </p:tav>
                                      </p:tavLst>
                                    </p:anim>
                                  </p:childTnLst>
                                </p:cTn>
                              </p:par>
                            </p:childTnLst>
                          </p:cTn>
                        </p:par>
                        <p:par>
                          <p:cTn id="37" fill="hold" nodeType="afterGroup">
                            <p:stCondLst>
                              <p:cond delay="13020"/>
                            </p:stCondLst>
                            <p:childTnLst>
                              <p:par>
                                <p:cTn id="38" presetID="29" presetClass="entr" presetSubtype="0" fill="hold" nodeType="afterEffect">
                                  <p:stCondLst>
                                    <p:cond delay="500"/>
                                  </p:stCondLst>
                                  <p:childTnLst>
                                    <p:set>
                                      <p:cBhvr>
                                        <p:cTn id="39" dur="1" fill="hold">
                                          <p:stCondLst>
                                            <p:cond delay="0"/>
                                          </p:stCondLst>
                                        </p:cTn>
                                        <p:tgtEl>
                                          <p:spTgt spid="120908">
                                            <p:txEl>
                                              <p:pRg st="6" end="6"/>
                                            </p:txEl>
                                          </p:spTgt>
                                        </p:tgtEl>
                                        <p:attrNameLst>
                                          <p:attrName>style.visibility</p:attrName>
                                        </p:attrNameLst>
                                      </p:cBhvr>
                                      <p:to>
                                        <p:strVal val="visible"/>
                                      </p:to>
                                    </p:set>
                                    <p:anim calcmode="lin" valueType="num">
                                      <p:cBhvr>
                                        <p:cTn id="40" dur="2000" fill="hold"/>
                                        <p:tgtEl>
                                          <p:spTgt spid="120908">
                                            <p:txEl>
                                              <p:pRg st="6" end="6"/>
                                            </p:txEl>
                                          </p:spTgt>
                                        </p:tgtEl>
                                        <p:attrNameLst>
                                          <p:attrName>ppt_x</p:attrName>
                                        </p:attrNameLst>
                                      </p:cBhvr>
                                      <p:tavLst>
                                        <p:tav tm="0">
                                          <p:val>
                                            <p:strVal val="#ppt_x-.2"/>
                                          </p:val>
                                        </p:tav>
                                        <p:tav tm="100000">
                                          <p:val>
                                            <p:strVal val="#ppt_x"/>
                                          </p:val>
                                        </p:tav>
                                      </p:tavLst>
                                    </p:anim>
                                    <p:anim calcmode="lin" valueType="num">
                                      <p:cBhvr>
                                        <p:cTn id="41" dur="2000" fill="hold"/>
                                        <p:tgtEl>
                                          <p:spTgt spid="120908">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42" dur="2000"/>
                                        <p:tgtEl>
                                          <p:spTgt spid="1209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a:extLst>
              <a:ext uri="{FF2B5EF4-FFF2-40B4-BE49-F238E27FC236}">
                <a16:creationId xmlns:a16="http://schemas.microsoft.com/office/drawing/2014/main" id="{6384F609-2E25-4154-8D69-0B4ADAD499BD}"/>
              </a:ext>
            </a:extLst>
          </p:cNvPr>
          <p:cNvSpPr>
            <a:spLocks noChangeArrowheads="1"/>
          </p:cNvSpPr>
          <p:nvPr/>
        </p:nvSpPr>
        <p:spPr bwMode="auto">
          <a:xfrm rot="10800000">
            <a:off x="1524000" y="2819400"/>
            <a:ext cx="7239000" cy="1524000"/>
          </a:xfrm>
          <a:prstGeom prst="homePlate">
            <a:avLst>
              <a:gd name="adj" fmla="val 118750"/>
            </a:avLst>
          </a:prstGeom>
          <a:solidFill>
            <a:srgbClr val="CC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bg-BG" altLang="bg-BG" sz="2400" b="1"/>
              <a:t>Набиране на висилка </a:t>
            </a:r>
            <a:endParaRPr lang="bg-BG" altLang="bg-BG" sz="2400"/>
          </a:p>
        </p:txBody>
      </p:sp>
      <p:grpSp>
        <p:nvGrpSpPr>
          <p:cNvPr id="20483" name="Group 3">
            <a:extLst>
              <a:ext uri="{FF2B5EF4-FFF2-40B4-BE49-F238E27FC236}">
                <a16:creationId xmlns:a16="http://schemas.microsoft.com/office/drawing/2014/main" id="{AA6F0338-385D-4874-B9C9-F46C2AC3B50B}"/>
              </a:ext>
            </a:extLst>
          </p:cNvPr>
          <p:cNvGrpSpPr>
            <a:grpSpLocks/>
          </p:cNvGrpSpPr>
          <p:nvPr/>
        </p:nvGrpSpPr>
        <p:grpSpPr bwMode="auto">
          <a:xfrm>
            <a:off x="0" y="-53975"/>
            <a:ext cx="9220200" cy="6911975"/>
            <a:chOff x="0" y="-17"/>
            <a:chExt cx="5808" cy="4354"/>
          </a:xfrm>
        </p:grpSpPr>
        <p:pic>
          <p:nvPicPr>
            <p:cNvPr id="20493" name="Picture 4" descr="KAMUFL-55">
              <a:extLst>
                <a:ext uri="{FF2B5EF4-FFF2-40B4-BE49-F238E27FC236}">
                  <a16:creationId xmlns:a16="http://schemas.microsoft.com/office/drawing/2014/main" id="{7A494565-2AAF-42E2-88F9-DB11DBC3F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descr="OSNOWA-gore">
              <a:extLst>
                <a:ext uri="{FF2B5EF4-FFF2-40B4-BE49-F238E27FC236}">
                  <a16:creationId xmlns:a16="http://schemas.microsoft.com/office/drawing/2014/main" id="{7E5FDD64-E240-4723-975D-837B55708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
              <a:ext cx="5808"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6" descr="OSNOWA-dolu">
              <a:extLst>
                <a:ext uri="{FF2B5EF4-FFF2-40B4-BE49-F238E27FC236}">
                  <a16:creationId xmlns:a16="http://schemas.microsoft.com/office/drawing/2014/main" id="{D3351262-0E4D-4361-9B21-DC5ECB9FE9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065"/>
              <a:ext cx="5808"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6" name="Text Box 7">
              <a:extLst>
                <a:ext uri="{FF2B5EF4-FFF2-40B4-BE49-F238E27FC236}">
                  <a16:creationId xmlns:a16="http://schemas.microsoft.com/office/drawing/2014/main" id="{6E6673F5-1B36-4132-AA60-7BCC795E39BC}"/>
                </a:ext>
              </a:extLst>
            </p:cNvPr>
            <p:cNvSpPr txBox="1">
              <a:spLocks noChangeArrowheads="1"/>
            </p:cNvSpPr>
            <p:nvPr/>
          </p:nvSpPr>
          <p:spPr bwMode="auto">
            <a:xfrm>
              <a:off x="4552" y="4032"/>
              <a:ext cx="11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bg-BG" altLang="bg-BG"/>
            </a:p>
          </p:txBody>
        </p:sp>
        <p:pic>
          <p:nvPicPr>
            <p:cNvPr id="20497" name="Picture 8" descr="OSNOWA-dolu-gore">
              <a:extLst>
                <a:ext uri="{FF2B5EF4-FFF2-40B4-BE49-F238E27FC236}">
                  <a16:creationId xmlns:a16="http://schemas.microsoft.com/office/drawing/2014/main" id="{EE0DFE5B-9FD8-4785-82F0-CC1A871D33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928" y="2072"/>
              <a:ext cx="393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9" descr="OSNOWA-dolu-gore">
              <a:extLst>
                <a:ext uri="{FF2B5EF4-FFF2-40B4-BE49-F238E27FC236}">
                  <a16:creationId xmlns:a16="http://schemas.microsoft.com/office/drawing/2014/main" id="{C25A09BD-6436-4B35-91FD-8D12AE90B9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792" y="2064"/>
              <a:ext cx="393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2113" name="Text Box 17">
            <a:extLst>
              <a:ext uri="{FF2B5EF4-FFF2-40B4-BE49-F238E27FC236}">
                <a16:creationId xmlns:a16="http://schemas.microsoft.com/office/drawing/2014/main" id="{2F375718-A8C7-423F-BDD7-3E0010A4048F}"/>
              </a:ext>
            </a:extLst>
          </p:cNvPr>
          <p:cNvSpPr txBox="1">
            <a:spLocks noChangeArrowheads="1"/>
          </p:cNvSpPr>
          <p:nvPr/>
        </p:nvSpPr>
        <p:spPr bwMode="auto">
          <a:xfrm>
            <a:off x="762000" y="1219200"/>
            <a:ext cx="527050" cy="4851400"/>
          </a:xfrm>
          <a:prstGeom prst="rect">
            <a:avLst/>
          </a:prstGeom>
          <a:gradFill rotWithShape="1">
            <a:gsLst>
              <a:gs pos="0">
                <a:srgbClr val="FF0000">
                  <a:gamma/>
                  <a:shade val="46275"/>
                  <a:invGamma/>
                </a:srgbClr>
              </a:gs>
              <a:gs pos="50000">
                <a:srgbClr val="FF0000"/>
              </a:gs>
              <a:gs pos="100000">
                <a:srgbClr val="FF0000">
                  <a:gamma/>
                  <a:shade val="46275"/>
                  <a:invGamma/>
                </a:srgbClr>
              </a:gs>
            </a:gsLst>
            <a:lin ang="5400000" scaled="1"/>
          </a:gradFill>
          <a:ln>
            <a:noFill/>
          </a:ln>
          <a:effectLst/>
          <a:scene3d>
            <a:camera prst="legacyObliqueBottomLeft"/>
            <a:lightRig rig="legacyFlat3" dir="t"/>
          </a:scene3d>
          <a:sp3d extrusionH="430200" prstMaterial="legacyMatte">
            <a:bevelT w="13500" h="13500" prst="angle"/>
            <a:bevelB w="13500" h="13500" prst="angle"/>
            <a:extrusionClr>
              <a:srgbClr val="FF0000"/>
            </a:extrusionClr>
            <a:contourClr>
              <a:srgbClr val="FF0000"/>
            </a:contour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flatTx/>
          </a:bodyPr>
          <a:lstStyle/>
          <a:p>
            <a:pPr algn="ctr">
              <a:spcBef>
                <a:spcPct val="50000"/>
              </a:spcBef>
              <a:defRPr/>
            </a:pPr>
            <a:endParaRPr lang="bg-BG" altLang="bg-BG" sz="600">
              <a:solidFill>
                <a:srgbClr val="DDDDDD"/>
              </a:solidFill>
              <a:effectLst>
                <a:outerShdw blurRad="38100" dist="38100" dir="2700000" algn="tl">
                  <a:srgbClr val="000000"/>
                </a:outerShdw>
              </a:effectLst>
              <a:latin typeface="Tahoma" panose="020B0604030504040204" pitchFamily="34" charset="0"/>
            </a:endParaRP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П</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О</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Т</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Е</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Н</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Ц</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И</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А</a:t>
            </a:r>
          </a:p>
          <a:p>
            <a:pPr algn="ctr">
              <a:spcBef>
                <a:spcPct val="50000"/>
              </a:spcBef>
              <a:defRPr/>
            </a:pPr>
            <a:r>
              <a:rPr lang="bg-BG" altLang="bg-BG" sz="2200" b="1">
                <a:solidFill>
                  <a:srgbClr val="DDDDDD"/>
                </a:solidFill>
                <a:effectLst>
                  <a:outerShdw blurRad="38100" dist="38100" dir="2700000" algn="tl">
                    <a:srgbClr val="000000"/>
                  </a:outerShdw>
                </a:effectLst>
                <a:latin typeface="Tahoma" panose="020B0604030504040204" pitchFamily="34" charset="0"/>
              </a:rPr>
              <a:t>Л</a:t>
            </a:r>
          </a:p>
          <a:p>
            <a:pPr algn="ctr">
              <a:spcBef>
                <a:spcPct val="50000"/>
              </a:spcBef>
              <a:defRPr/>
            </a:pPr>
            <a:endParaRPr lang="en-US" altLang="bg-BG" sz="600" b="1" dirty="0">
              <a:solidFill>
                <a:srgbClr val="DDDDDD"/>
              </a:solidFill>
              <a:effectLst>
                <a:outerShdw blurRad="38100" dist="38100" dir="2700000" algn="tl">
                  <a:srgbClr val="000000"/>
                </a:outerShdw>
              </a:effectLst>
              <a:latin typeface="Tahoma" panose="020B0604030504040204" pitchFamily="34" charset="0"/>
            </a:endParaRPr>
          </a:p>
        </p:txBody>
      </p:sp>
      <p:sp>
        <p:nvSpPr>
          <p:cNvPr id="132114" name="AutoShape 18">
            <a:extLst>
              <a:ext uri="{FF2B5EF4-FFF2-40B4-BE49-F238E27FC236}">
                <a16:creationId xmlns:a16="http://schemas.microsoft.com/office/drawing/2014/main" id="{256689A9-D927-4CC8-AFFD-C5E08E70E4A2}"/>
              </a:ext>
            </a:extLst>
          </p:cNvPr>
          <p:cNvSpPr>
            <a:spLocks noChangeArrowheads="1"/>
          </p:cNvSpPr>
          <p:nvPr/>
        </p:nvSpPr>
        <p:spPr bwMode="auto">
          <a:xfrm rot="10800000">
            <a:off x="1524000" y="1905000"/>
            <a:ext cx="7239000" cy="762000"/>
          </a:xfrm>
          <a:prstGeom prst="homePlate">
            <a:avLst>
              <a:gd name="adj" fmla="val 237500"/>
            </a:avLst>
          </a:prstGeom>
          <a:solidFill>
            <a:srgbClr val="FF99CC"/>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bg-BG" altLang="bg-BG" sz="2200" b="1"/>
              <a:t>   ТЕСТ ЗА ОБЩА КУЛТУРА</a:t>
            </a:r>
          </a:p>
        </p:txBody>
      </p:sp>
      <p:sp>
        <p:nvSpPr>
          <p:cNvPr id="132115" name="AutoShape 19">
            <a:extLst>
              <a:ext uri="{FF2B5EF4-FFF2-40B4-BE49-F238E27FC236}">
                <a16:creationId xmlns:a16="http://schemas.microsoft.com/office/drawing/2014/main" id="{325EDB93-9DA3-43CE-8D6B-013E64C1A54E}"/>
              </a:ext>
            </a:extLst>
          </p:cNvPr>
          <p:cNvSpPr>
            <a:spLocks noChangeArrowheads="1"/>
          </p:cNvSpPr>
          <p:nvPr/>
        </p:nvSpPr>
        <p:spPr bwMode="auto">
          <a:xfrm rot="10800000">
            <a:off x="1524000" y="3886200"/>
            <a:ext cx="7239000" cy="762000"/>
          </a:xfrm>
          <a:prstGeom prst="homePlate">
            <a:avLst>
              <a:gd name="adj" fmla="val 237500"/>
            </a:avLst>
          </a:prstGeom>
          <a:solidFill>
            <a:srgbClr val="FFCC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bg-BG" altLang="bg-BG" sz="2400" b="1"/>
              <a:t>   </a:t>
            </a:r>
            <a:r>
              <a:rPr lang="bg-BG" altLang="bg-BG" sz="2200" b="1"/>
              <a:t>СЪБЕСЕДВАНЕ</a:t>
            </a:r>
          </a:p>
        </p:txBody>
      </p:sp>
      <p:pic>
        <p:nvPicPr>
          <p:cNvPr id="20487" name="Picture 29" descr="Picture2">
            <a:extLst>
              <a:ext uri="{FF2B5EF4-FFF2-40B4-BE49-F238E27FC236}">
                <a16:creationId xmlns:a16="http://schemas.microsoft.com/office/drawing/2014/main" id="{70C722B1-AB71-48F8-9DBF-6EE87E87E6E1}"/>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099425" y="247650"/>
            <a:ext cx="936625"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WordArt 30">
            <a:extLst>
              <a:ext uri="{FF2B5EF4-FFF2-40B4-BE49-F238E27FC236}">
                <a16:creationId xmlns:a16="http://schemas.microsoft.com/office/drawing/2014/main" id="{02F2AF17-DCFC-4770-8A66-336D0DEC8D4E}"/>
              </a:ext>
            </a:extLst>
          </p:cNvPr>
          <p:cNvSpPr>
            <a:spLocks noChangeArrowheads="1" noChangeShapeType="1" noTextEdit="1"/>
          </p:cNvSpPr>
          <p:nvPr/>
        </p:nvSpPr>
        <p:spPr bwMode="auto">
          <a:xfrm>
            <a:off x="2322513" y="806450"/>
            <a:ext cx="4611687" cy="260350"/>
          </a:xfrm>
          <a:prstGeom prst="rect">
            <a:avLst/>
          </a:prstGeom>
        </p:spPr>
        <p:txBody>
          <a:bodyPr wrap="none" fromWordArt="1">
            <a:prstTxWarp prst="textPlain">
              <a:avLst>
                <a:gd name="adj" fmla="val 50000"/>
              </a:avLst>
            </a:prstTxWarp>
          </a:bodyPr>
          <a:lstStyle/>
          <a:p>
            <a:pPr algn="ctr"/>
            <a:r>
              <a:rPr lang="bg-BG" sz="2000" kern="10">
                <a:ln w="3175">
                  <a:solidFill>
                    <a:schemeClr val="tx1"/>
                  </a:solidFill>
                  <a:round/>
                  <a:headEnd/>
                  <a:tailEnd/>
                </a:ln>
                <a:solidFill>
                  <a:srgbClr val="FFFF00"/>
                </a:solidFill>
                <a:latin typeface="Arial Black" panose="020B0A04020102020204" pitchFamily="34" charset="0"/>
              </a:rPr>
              <a:t>ЦЕНТРАЛНО ВОЕННО ОКРЪЖИЕ</a:t>
            </a:r>
          </a:p>
        </p:txBody>
      </p:sp>
      <p:sp>
        <p:nvSpPr>
          <p:cNvPr id="20489" name="WordArt 31">
            <a:extLst>
              <a:ext uri="{FF2B5EF4-FFF2-40B4-BE49-F238E27FC236}">
                <a16:creationId xmlns:a16="http://schemas.microsoft.com/office/drawing/2014/main" id="{4518B501-78B7-4076-9AC2-6A7A4557038A}"/>
              </a:ext>
            </a:extLst>
          </p:cNvPr>
          <p:cNvSpPr>
            <a:spLocks noChangeArrowheads="1" noChangeShapeType="1" noTextEdit="1"/>
          </p:cNvSpPr>
          <p:nvPr/>
        </p:nvSpPr>
        <p:spPr bwMode="auto">
          <a:xfrm>
            <a:off x="1331913" y="260350"/>
            <a:ext cx="6481762" cy="360363"/>
          </a:xfrm>
          <a:prstGeom prst="rect">
            <a:avLst/>
          </a:prstGeom>
        </p:spPr>
        <p:txBody>
          <a:bodyPr wrap="none" fromWordArt="1">
            <a:prstTxWarp prst="textPlain">
              <a:avLst>
                <a:gd name="adj" fmla="val 50000"/>
              </a:avLst>
            </a:prstTxWarp>
          </a:bodyPr>
          <a:lstStyle/>
          <a:p>
            <a:pPr algn="ctr"/>
            <a:r>
              <a:rPr lang="bg-BG" sz="2800" kern="10">
                <a:ln w="3175">
                  <a:solidFill>
                    <a:schemeClr val="tx1"/>
                  </a:solidFill>
                  <a:round/>
                  <a:headEnd/>
                  <a:tailEnd/>
                </a:ln>
                <a:solidFill>
                  <a:srgbClr val="FF0000"/>
                </a:solidFill>
                <a:latin typeface="Arial Black" panose="020B0A04020102020204" pitchFamily="34" charset="0"/>
              </a:rPr>
              <a:t>МИНИСТЕРСТВО НА ОТБРАНАТА</a:t>
            </a:r>
          </a:p>
        </p:txBody>
      </p:sp>
      <p:sp>
        <p:nvSpPr>
          <p:cNvPr id="20490" name="Text Box 33">
            <a:extLst>
              <a:ext uri="{FF2B5EF4-FFF2-40B4-BE49-F238E27FC236}">
                <a16:creationId xmlns:a16="http://schemas.microsoft.com/office/drawing/2014/main" id="{1BA9DC41-5B02-48E5-A042-75300F1C235E}"/>
              </a:ext>
            </a:extLst>
          </p:cNvPr>
          <p:cNvSpPr txBox="1">
            <a:spLocks noChangeArrowheads="1"/>
          </p:cNvSpPr>
          <p:nvPr/>
        </p:nvSpPr>
        <p:spPr bwMode="auto">
          <a:xfrm>
            <a:off x="457200" y="6400800"/>
            <a:ext cx="601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bg-BG" altLang="bg-BG" sz="1600" b="1">
                <a:latin typeface="Arial" panose="020B0604020202020204" pitchFamily="34" charset="0"/>
              </a:rPr>
              <a:t>ЦЕНТРАЛНО ВОЕННО ОКРЪЖИЕ</a:t>
            </a:r>
          </a:p>
        </p:txBody>
      </p:sp>
      <p:sp>
        <p:nvSpPr>
          <p:cNvPr id="20491" name="Line 34">
            <a:extLst>
              <a:ext uri="{FF2B5EF4-FFF2-40B4-BE49-F238E27FC236}">
                <a16:creationId xmlns:a16="http://schemas.microsoft.com/office/drawing/2014/main" id="{5AE34285-2FB0-472F-8CDE-9978BF8712B2}"/>
              </a:ext>
            </a:extLst>
          </p:cNvPr>
          <p:cNvSpPr>
            <a:spLocks noChangeShapeType="1"/>
          </p:cNvSpPr>
          <p:nvPr/>
        </p:nvSpPr>
        <p:spPr bwMode="auto">
          <a:xfrm flipV="1">
            <a:off x="1258888" y="692150"/>
            <a:ext cx="662622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bg-BG"/>
          </a:p>
        </p:txBody>
      </p:sp>
      <p:pic>
        <p:nvPicPr>
          <p:cNvPr id="20492" name="Picture 38">
            <a:extLst>
              <a:ext uri="{FF2B5EF4-FFF2-40B4-BE49-F238E27FC236}">
                <a16:creationId xmlns:a16="http://schemas.microsoft.com/office/drawing/2014/main" id="{87AAA0E5-CD0B-4102-A1CA-ECC6686FB7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228600"/>
            <a:ext cx="76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500"/>
                                  </p:stCondLst>
                                  <p:childTnLst>
                                    <p:set>
                                      <p:cBhvr>
                                        <p:cTn id="6" dur="1" fill="hold">
                                          <p:stCondLst>
                                            <p:cond delay="0"/>
                                          </p:stCondLst>
                                        </p:cTn>
                                        <p:tgtEl>
                                          <p:spTgt spid="132113"/>
                                        </p:tgtEl>
                                        <p:attrNameLst>
                                          <p:attrName>style.visibility</p:attrName>
                                        </p:attrNameLst>
                                      </p:cBhvr>
                                      <p:to>
                                        <p:strVal val="visible"/>
                                      </p:to>
                                    </p:set>
                                    <p:animEffect transition="in" filter="box(in)">
                                      <p:cBhvr>
                                        <p:cTn id="7" dur="500"/>
                                        <p:tgtEl>
                                          <p:spTgt spid="132113"/>
                                        </p:tgtEl>
                                      </p:cBhvr>
                                    </p:animEffect>
                                  </p:childTnLst>
                                </p:cTn>
                              </p:par>
                            </p:childTnLst>
                          </p:cTn>
                        </p:par>
                        <p:par>
                          <p:cTn id="8" fill="hold" nodeType="afterGroup">
                            <p:stCondLst>
                              <p:cond delay="1000"/>
                            </p:stCondLst>
                            <p:childTnLst>
                              <p:par>
                                <p:cTn id="9" presetID="17" presetClass="entr" presetSubtype="2" fill="hold" grpId="0" nodeType="afterEffect">
                                  <p:stCondLst>
                                    <p:cond delay="1000"/>
                                  </p:stCondLst>
                                  <p:childTnLst>
                                    <p:set>
                                      <p:cBhvr>
                                        <p:cTn id="10" dur="1" fill="hold">
                                          <p:stCondLst>
                                            <p:cond delay="0"/>
                                          </p:stCondLst>
                                        </p:cTn>
                                        <p:tgtEl>
                                          <p:spTgt spid="132114"/>
                                        </p:tgtEl>
                                        <p:attrNameLst>
                                          <p:attrName>style.visibility</p:attrName>
                                        </p:attrNameLst>
                                      </p:cBhvr>
                                      <p:to>
                                        <p:strVal val="visible"/>
                                      </p:to>
                                    </p:set>
                                    <p:anim calcmode="lin" valueType="num">
                                      <p:cBhvr>
                                        <p:cTn id="11" dur="500" fill="hold"/>
                                        <p:tgtEl>
                                          <p:spTgt spid="132114"/>
                                        </p:tgtEl>
                                        <p:attrNameLst>
                                          <p:attrName>ppt_x</p:attrName>
                                        </p:attrNameLst>
                                      </p:cBhvr>
                                      <p:tavLst>
                                        <p:tav tm="0">
                                          <p:val>
                                            <p:strVal val="#ppt_x+#ppt_w/2"/>
                                          </p:val>
                                        </p:tav>
                                        <p:tav tm="100000">
                                          <p:val>
                                            <p:strVal val="#ppt_x"/>
                                          </p:val>
                                        </p:tav>
                                      </p:tavLst>
                                    </p:anim>
                                    <p:anim calcmode="lin" valueType="num">
                                      <p:cBhvr>
                                        <p:cTn id="12" dur="500" fill="hold"/>
                                        <p:tgtEl>
                                          <p:spTgt spid="132114"/>
                                        </p:tgtEl>
                                        <p:attrNameLst>
                                          <p:attrName>ppt_y</p:attrName>
                                        </p:attrNameLst>
                                      </p:cBhvr>
                                      <p:tavLst>
                                        <p:tav tm="0">
                                          <p:val>
                                            <p:strVal val="#ppt_y"/>
                                          </p:val>
                                        </p:tav>
                                        <p:tav tm="100000">
                                          <p:val>
                                            <p:strVal val="#ppt_y"/>
                                          </p:val>
                                        </p:tav>
                                      </p:tavLst>
                                    </p:anim>
                                    <p:anim calcmode="lin" valueType="num">
                                      <p:cBhvr>
                                        <p:cTn id="13" dur="500" fill="hold"/>
                                        <p:tgtEl>
                                          <p:spTgt spid="132114"/>
                                        </p:tgtEl>
                                        <p:attrNameLst>
                                          <p:attrName>ppt_w</p:attrName>
                                        </p:attrNameLst>
                                      </p:cBhvr>
                                      <p:tavLst>
                                        <p:tav tm="0">
                                          <p:val>
                                            <p:fltVal val="0"/>
                                          </p:val>
                                        </p:tav>
                                        <p:tav tm="100000">
                                          <p:val>
                                            <p:strVal val="#ppt_w"/>
                                          </p:val>
                                        </p:tav>
                                      </p:tavLst>
                                    </p:anim>
                                    <p:anim calcmode="lin" valueType="num">
                                      <p:cBhvr>
                                        <p:cTn id="14" dur="500" fill="hold"/>
                                        <p:tgtEl>
                                          <p:spTgt spid="132114"/>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2500"/>
                            </p:stCondLst>
                            <p:childTnLst>
                              <p:par>
                                <p:cTn id="16" presetID="17" presetClass="entr" presetSubtype="2" fill="hold" grpId="0" nodeType="afterEffect">
                                  <p:stCondLst>
                                    <p:cond delay="1000"/>
                                  </p:stCondLst>
                                  <p:childTnLst>
                                    <p:set>
                                      <p:cBhvr>
                                        <p:cTn id="17" dur="1" fill="hold">
                                          <p:stCondLst>
                                            <p:cond delay="0"/>
                                          </p:stCondLst>
                                        </p:cTn>
                                        <p:tgtEl>
                                          <p:spTgt spid="132115"/>
                                        </p:tgtEl>
                                        <p:attrNameLst>
                                          <p:attrName>style.visibility</p:attrName>
                                        </p:attrNameLst>
                                      </p:cBhvr>
                                      <p:to>
                                        <p:strVal val="visible"/>
                                      </p:to>
                                    </p:set>
                                    <p:anim calcmode="lin" valueType="num">
                                      <p:cBhvr>
                                        <p:cTn id="18" dur="500" fill="hold"/>
                                        <p:tgtEl>
                                          <p:spTgt spid="132115"/>
                                        </p:tgtEl>
                                        <p:attrNameLst>
                                          <p:attrName>ppt_x</p:attrName>
                                        </p:attrNameLst>
                                      </p:cBhvr>
                                      <p:tavLst>
                                        <p:tav tm="0">
                                          <p:val>
                                            <p:strVal val="#ppt_x+#ppt_w/2"/>
                                          </p:val>
                                        </p:tav>
                                        <p:tav tm="100000">
                                          <p:val>
                                            <p:strVal val="#ppt_x"/>
                                          </p:val>
                                        </p:tav>
                                      </p:tavLst>
                                    </p:anim>
                                    <p:anim calcmode="lin" valueType="num">
                                      <p:cBhvr>
                                        <p:cTn id="19" dur="500" fill="hold"/>
                                        <p:tgtEl>
                                          <p:spTgt spid="132115"/>
                                        </p:tgtEl>
                                        <p:attrNameLst>
                                          <p:attrName>ppt_y</p:attrName>
                                        </p:attrNameLst>
                                      </p:cBhvr>
                                      <p:tavLst>
                                        <p:tav tm="0">
                                          <p:val>
                                            <p:strVal val="#ppt_y"/>
                                          </p:val>
                                        </p:tav>
                                        <p:tav tm="100000">
                                          <p:val>
                                            <p:strVal val="#ppt_y"/>
                                          </p:val>
                                        </p:tav>
                                      </p:tavLst>
                                    </p:anim>
                                    <p:anim calcmode="lin" valueType="num">
                                      <p:cBhvr>
                                        <p:cTn id="20" dur="500" fill="hold"/>
                                        <p:tgtEl>
                                          <p:spTgt spid="132115"/>
                                        </p:tgtEl>
                                        <p:attrNameLst>
                                          <p:attrName>ppt_w</p:attrName>
                                        </p:attrNameLst>
                                      </p:cBhvr>
                                      <p:tavLst>
                                        <p:tav tm="0">
                                          <p:val>
                                            <p:fltVal val="0"/>
                                          </p:val>
                                        </p:tav>
                                        <p:tav tm="100000">
                                          <p:val>
                                            <p:strVal val="#ppt_w"/>
                                          </p:val>
                                        </p:tav>
                                      </p:tavLst>
                                    </p:anim>
                                    <p:anim calcmode="lin" valueType="num">
                                      <p:cBhvr>
                                        <p:cTn id="21" dur="500" fill="hold"/>
                                        <p:tgtEl>
                                          <p:spTgt spid="1321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13" grpId="0" animBg="1" autoUpdateAnimBg="0"/>
      <p:bldP spid="132114" grpId="0" animBg="1" autoUpdateAnimBg="0"/>
      <p:bldP spid="132115" grpId="0" animBg="1" autoUpdateAnimBg="0"/>
    </p:bldLst>
  </p:timing>
</p:sld>
</file>

<file path=ppt/theme/theme1.xml><?xml version="1.0" encoding="utf-8"?>
<a:theme xmlns:a="http://schemas.openxmlformats.org/drawingml/2006/main" name="Textured">
  <a:themeElements>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Watermark</Template>
  <TotalTime>3402</TotalTime>
  <Words>3960</Words>
  <Application>Microsoft Office PowerPoint</Application>
  <PresentationFormat>Презентация на цял екран (4:3)</PresentationFormat>
  <Paragraphs>357</Paragraphs>
  <Slides>29</Slides>
  <Notes>27</Notes>
  <HiddenSlides>0</HiddenSlides>
  <MMClips>2</MMClips>
  <ScaleCrop>false</ScaleCrop>
  <HeadingPairs>
    <vt:vector size="8" baseType="variant">
      <vt:variant>
        <vt:lpstr>Използвани шрифтове</vt:lpstr>
      </vt:variant>
      <vt:variant>
        <vt:i4>5</vt:i4>
      </vt:variant>
      <vt:variant>
        <vt:lpstr>Тема</vt:lpstr>
      </vt:variant>
      <vt:variant>
        <vt:i4>1</vt:i4>
      </vt:variant>
      <vt:variant>
        <vt:lpstr>Вградени OLE сървъри</vt:lpstr>
      </vt:variant>
      <vt:variant>
        <vt:i4>1</vt:i4>
      </vt:variant>
      <vt:variant>
        <vt:lpstr>Заглавия на слайдовете</vt:lpstr>
      </vt:variant>
      <vt:variant>
        <vt:i4>29</vt:i4>
      </vt:variant>
    </vt:vector>
  </HeadingPairs>
  <TitlesOfParts>
    <vt:vector size="36" baseType="lpstr">
      <vt:lpstr>Times New Roman</vt:lpstr>
      <vt:lpstr>Arial</vt:lpstr>
      <vt:lpstr>Tahoma</vt:lpstr>
      <vt:lpstr>Wingdings</vt:lpstr>
      <vt:lpstr>Arial Black</vt:lpstr>
      <vt:lpstr>Textured</vt:lpstr>
      <vt:lpstr>Microsoft Clip Gallery</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Динко Динев</dc:creator>
  <cp:lastModifiedBy>Динко Динев</cp:lastModifiedBy>
  <cp:revision>356</cp:revision>
  <cp:lastPrinted>1601-01-01T00:00:00Z</cp:lastPrinted>
  <dcterms:created xsi:type="dcterms:W3CDTF">1601-01-01T00:00:00Z</dcterms:created>
  <dcterms:modified xsi:type="dcterms:W3CDTF">2021-02-14T23:17:05Z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